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373" r:id="rId4"/>
    <p:sldId id="274" r:id="rId5"/>
    <p:sldId id="457" r:id="rId6"/>
    <p:sldId id="472" r:id="rId7"/>
    <p:sldId id="463" r:id="rId8"/>
    <p:sldId id="465" r:id="rId9"/>
    <p:sldId id="471" r:id="rId10"/>
    <p:sldId id="473" r:id="rId11"/>
    <p:sldId id="467" r:id="rId12"/>
    <p:sldId id="474" r:id="rId13"/>
    <p:sldId id="272"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0AE142-58D2-8AEA-CF65-EF91F79011B2}" name="Millie Cartwright" initials="MC" userId="S::milliecartwright@warwickshire.gov.uk::1905825d-0327-44e1-b104-a30bd838b8d5" providerId="AD"/>
  <p188:author id="{0AACC04E-0651-74FF-6725-977C2F269AAA}" name="Charles Barlow" initials="CB" userId="S::charlesbarlow@warwickshire.gov.uk::21c426d1-7ceb-4e23-97c2-e773c446d363" providerId="AD"/>
  <p188:author id="{0715D888-BAD4-C661-124A-AB6909EA33BF}" name="Dominika Stockham" initials="DS" userId="S::DominikaStockham@warwickshire.gov.uk::65744d55-9f20-41a9-a23c-90fa7dcfd838" providerId="AD"/>
  <p188:author id="{D7A09993-952D-D067-D05D-09019068CB22}" name="Rob Powell" initials="RP" userId="S::RobPowell@warwickshire.gov.uk::17f5d07e-93e3-4566-8fa3-d5b8e6e4028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F85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F3D7FB-BB11-4A4F-8536-8C58EF4B9362}" v="7" dt="2025-10-20T08:49:41.2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C1823-74AA-43FF-9F3B-FF90AA7BA4A6}" type="datetimeFigureOut">
              <a:t>10/27/2025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E17BAB-4BC7-41F1-8B4D-6320B8A09ADD}" type="slidenum">
              <a:t>‹#›</a:t>
            </a:fld>
            <a:endParaRPr lang="en-GB"/>
          </a:p>
        </p:txBody>
      </p:sp>
    </p:spTree>
    <p:extLst>
      <p:ext uri="{BB962C8B-B14F-4D97-AF65-F5344CB8AC3E}">
        <p14:creationId xmlns:p14="http://schemas.microsoft.com/office/powerpoint/2010/main" val="4152766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CDA2A-8436-A83E-ED2A-6BA4B95CCF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41A83-221D-EE93-1308-98A317F1C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0168CF-A307-694D-BDA3-B7D8464D176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01E43FD-A107-0D31-E535-47E9FC0A46E9}"/>
              </a:ext>
            </a:extLst>
          </p:cNvPr>
          <p:cNvSpPr>
            <a:spLocks noGrp="1"/>
          </p:cNvSpPr>
          <p:nvPr>
            <p:ph type="sldNum" sz="quarter" idx="5"/>
          </p:nvPr>
        </p:nvSpPr>
        <p:spPr/>
        <p:txBody>
          <a:bodyPr/>
          <a:lstStyle/>
          <a:p>
            <a:fld id="{7168E646-B293-491F-84C4-108724C6C1CD}" type="slidenum">
              <a:rPr lang="en-GB" smtClean="0"/>
              <a:t>5</a:t>
            </a:fld>
            <a:endParaRPr lang="en-GB"/>
          </a:p>
        </p:txBody>
      </p:sp>
    </p:spTree>
    <p:extLst>
      <p:ext uri="{BB962C8B-B14F-4D97-AF65-F5344CB8AC3E}">
        <p14:creationId xmlns:p14="http://schemas.microsoft.com/office/powerpoint/2010/main" val="468148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B0598-1C5B-A12E-21C3-DD5EC99226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B7BBA1-8231-3E50-7103-4542F5C700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AE67E6-AB06-41D5-8A95-05DAA51BC77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2480969-50EA-1E7F-FDF3-630EAD761C08}"/>
              </a:ext>
            </a:extLst>
          </p:cNvPr>
          <p:cNvSpPr>
            <a:spLocks noGrp="1"/>
          </p:cNvSpPr>
          <p:nvPr>
            <p:ph type="sldNum" sz="quarter" idx="5"/>
          </p:nvPr>
        </p:nvSpPr>
        <p:spPr/>
        <p:txBody>
          <a:bodyPr/>
          <a:lstStyle/>
          <a:p>
            <a:fld id="{7168E646-B293-491F-84C4-108724C6C1CD}" type="slidenum">
              <a:rPr lang="en-GB" smtClean="0"/>
              <a:t>6</a:t>
            </a:fld>
            <a:endParaRPr lang="en-GB"/>
          </a:p>
        </p:txBody>
      </p:sp>
    </p:spTree>
    <p:extLst>
      <p:ext uri="{BB962C8B-B14F-4D97-AF65-F5344CB8AC3E}">
        <p14:creationId xmlns:p14="http://schemas.microsoft.com/office/powerpoint/2010/main" val="4053100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CCFB8-91A0-2F1A-05ED-710E8590C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A0541D-6B50-59C7-A48C-69A12BD95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242C1F-F0BC-765A-619B-1C4828F98FFB}"/>
              </a:ext>
            </a:extLst>
          </p:cNvPr>
          <p:cNvSpPr>
            <a:spLocks noGrp="1"/>
          </p:cNvSpPr>
          <p:nvPr>
            <p:ph type="body" idx="1"/>
          </p:nvPr>
        </p:nvSpPr>
        <p:spPr/>
        <p:txBody>
          <a:bodyPr/>
          <a:lstStyle/>
          <a:p>
            <a:r>
              <a:rPr lang="en-GB">
                <a:solidFill>
                  <a:srgbClr val="323130"/>
                </a:solidFill>
              </a:rPr>
              <a:t>Table 2 shows the themes of responses to the following question “are there any other information sharing avenues you would like us to explore”.  Twenty-two (40.7%) respondents answered this question.  Overall, 40.9% (n=9) provided a comment related to the theme “direct contact with parish councils” and 18.2% (n=4) provided a comment related to “more information needed”.</a:t>
            </a:r>
          </a:p>
        </p:txBody>
      </p:sp>
      <p:sp>
        <p:nvSpPr>
          <p:cNvPr id="4" name="Slide Number Placeholder 3">
            <a:extLst>
              <a:ext uri="{FF2B5EF4-FFF2-40B4-BE49-F238E27FC236}">
                <a16:creationId xmlns:a16="http://schemas.microsoft.com/office/drawing/2014/main" id="{5ABB95DB-3D13-7A50-23BE-6E31FBF789E3}"/>
              </a:ext>
            </a:extLst>
          </p:cNvPr>
          <p:cNvSpPr>
            <a:spLocks noGrp="1"/>
          </p:cNvSpPr>
          <p:nvPr>
            <p:ph type="sldNum" sz="quarter" idx="5"/>
          </p:nvPr>
        </p:nvSpPr>
        <p:spPr/>
        <p:txBody>
          <a:bodyPr/>
          <a:lstStyle/>
          <a:p>
            <a:fld id="{7168E646-B293-491F-84C4-108724C6C1CD}" type="slidenum">
              <a:rPr lang="en-GB" smtClean="0"/>
              <a:t>7</a:t>
            </a:fld>
            <a:endParaRPr lang="en-GB"/>
          </a:p>
        </p:txBody>
      </p:sp>
    </p:spTree>
    <p:extLst>
      <p:ext uri="{BB962C8B-B14F-4D97-AF65-F5344CB8AC3E}">
        <p14:creationId xmlns:p14="http://schemas.microsoft.com/office/powerpoint/2010/main" val="2935149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B7D7B-C31E-3DE8-4404-C3EEC2668C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0FBB49-4933-8F28-B3BE-1EC59F51FA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C3AC7A-D322-63AE-5F5C-FE0F2E1D500E}"/>
              </a:ext>
            </a:extLst>
          </p:cNvPr>
          <p:cNvSpPr>
            <a:spLocks noGrp="1"/>
          </p:cNvSpPr>
          <p:nvPr>
            <p:ph type="body" idx="1"/>
          </p:nvPr>
        </p:nvSpPr>
        <p:spPr/>
        <p:txBody>
          <a:bodyPr/>
          <a:lstStyle/>
          <a:p>
            <a:r>
              <a:rPr lang="en-GB">
                <a:ea typeface="Calibri"/>
                <a:cs typeface="Calibri"/>
              </a:rPr>
              <a:t>Feedback on Area Committees: </a:t>
            </a:r>
            <a:r>
              <a:rPr lang="en-GB"/>
              <a:t>Almost half 48.6% (n=18) provided a comment relating to needing more information; 24.3% (n=9) provided a comment relating to importance of local representation; and 18.9% (n=7) provided a comment relating to Areas Committees needing to have a clear purpose and governance</a:t>
            </a:r>
          </a:p>
          <a:p>
            <a:endParaRPr lang="en-GB">
              <a:ea typeface="Calibri" panose="020F0502020204030204"/>
              <a:cs typeface="Calibri" panose="020F0502020204030204"/>
            </a:endParaRPr>
          </a:p>
          <a:p>
            <a:r>
              <a:rPr lang="en-GB">
                <a:ea typeface="Calibri" panose="020F0502020204030204"/>
                <a:cs typeface="Calibri" panose="020F0502020204030204"/>
              </a:rPr>
              <a:t>Feedback on Community Boards/Networks: </a:t>
            </a:r>
            <a:r>
              <a:rPr lang="en-GB"/>
              <a:t>Respondents were asked to expand on their thinking regarding the introduction of local community boards or networks.  Comments were received from 61.8% (n=34) of respondents, these have been themed and are shown in Table 5.  Overall, of those who responded, 38.2% (n=14) made a comment relating to more information being required, 17.6% (n=6) made a comment relating to requiring a clear purpose and objectives, and 14.7% (n=5) provided comments advising of the benefit of ensuring there was local representation.</a:t>
            </a:r>
          </a:p>
        </p:txBody>
      </p:sp>
      <p:sp>
        <p:nvSpPr>
          <p:cNvPr id="4" name="Slide Number Placeholder 3">
            <a:extLst>
              <a:ext uri="{FF2B5EF4-FFF2-40B4-BE49-F238E27FC236}">
                <a16:creationId xmlns:a16="http://schemas.microsoft.com/office/drawing/2014/main" id="{94536434-CDFD-8379-D80A-44B3D52B7386}"/>
              </a:ext>
            </a:extLst>
          </p:cNvPr>
          <p:cNvSpPr>
            <a:spLocks noGrp="1"/>
          </p:cNvSpPr>
          <p:nvPr>
            <p:ph type="sldNum" sz="quarter" idx="5"/>
          </p:nvPr>
        </p:nvSpPr>
        <p:spPr/>
        <p:txBody>
          <a:bodyPr/>
          <a:lstStyle/>
          <a:p>
            <a:fld id="{7168E646-B293-491F-84C4-108724C6C1CD}" type="slidenum">
              <a:rPr lang="en-GB" smtClean="0"/>
              <a:t>8</a:t>
            </a:fld>
            <a:endParaRPr lang="en-GB"/>
          </a:p>
        </p:txBody>
      </p:sp>
    </p:spTree>
    <p:extLst>
      <p:ext uri="{BB962C8B-B14F-4D97-AF65-F5344CB8AC3E}">
        <p14:creationId xmlns:p14="http://schemas.microsoft.com/office/powerpoint/2010/main" val="3658330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90FEB-DC40-AE5D-528B-33CEF1649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B8C590-DD02-18DB-4C0F-A52C2E57A5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A95A1E-1E1D-56E0-8FF1-A3183271DA6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9594481-7EB5-8D3A-87CD-735BABFAEB1D}"/>
              </a:ext>
            </a:extLst>
          </p:cNvPr>
          <p:cNvSpPr>
            <a:spLocks noGrp="1"/>
          </p:cNvSpPr>
          <p:nvPr>
            <p:ph type="sldNum" sz="quarter" idx="5"/>
          </p:nvPr>
        </p:nvSpPr>
        <p:spPr/>
        <p:txBody>
          <a:bodyPr/>
          <a:lstStyle/>
          <a:p>
            <a:fld id="{7168E646-B293-491F-84C4-108724C6C1CD}" type="slidenum">
              <a:rPr lang="en-GB" smtClean="0"/>
              <a:t>9</a:t>
            </a:fld>
            <a:endParaRPr lang="en-GB"/>
          </a:p>
        </p:txBody>
      </p:sp>
    </p:spTree>
    <p:extLst>
      <p:ext uri="{BB962C8B-B14F-4D97-AF65-F5344CB8AC3E}">
        <p14:creationId xmlns:p14="http://schemas.microsoft.com/office/powerpoint/2010/main" val="2118234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2F1CA-CE5F-3632-60EF-2F811DF4E4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CE1F4D-873E-069D-51E8-B3EA97827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67BD89-9778-AAAE-BDAA-2A079B65D58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7352B0A-1DF1-4435-0CE9-36B0199C5A93}"/>
              </a:ext>
            </a:extLst>
          </p:cNvPr>
          <p:cNvSpPr>
            <a:spLocks noGrp="1"/>
          </p:cNvSpPr>
          <p:nvPr>
            <p:ph type="sldNum" sz="quarter" idx="5"/>
          </p:nvPr>
        </p:nvSpPr>
        <p:spPr/>
        <p:txBody>
          <a:bodyPr/>
          <a:lstStyle/>
          <a:p>
            <a:fld id="{7168E646-B293-491F-84C4-108724C6C1CD}" type="slidenum">
              <a:rPr lang="en-GB" smtClean="0"/>
              <a:t>10</a:t>
            </a:fld>
            <a:endParaRPr lang="en-GB"/>
          </a:p>
        </p:txBody>
      </p:sp>
    </p:spTree>
    <p:extLst>
      <p:ext uri="{BB962C8B-B14F-4D97-AF65-F5344CB8AC3E}">
        <p14:creationId xmlns:p14="http://schemas.microsoft.com/office/powerpoint/2010/main" val="643031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0EE41-FF61-FC03-BAA4-519E9E6ED0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1B03E1-9CF8-32E4-0516-5E82E9F0A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C4ADEB-7081-D1DD-D155-AEA98A827FA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AE29085-0BAD-D3D0-3198-0F806A063412}"/>
              </a:ext>
            </a:extLst>
          </p:cNvPr>
          <p:cNvSpPr>
            <a:spLocks noGrp="1"/>
          </p:cNvSpPr>
          <p:nvPr>
            <p:ph type="sldNum" sz="quarter" idx="5"/>
          </p:nvPr>
        </p:nvSpPr>
        <p:spPr/>
        <p:txBody>
          <a:bodyPr/>
          <a:lstStyle/>
          <a:p>
            <a:fld id="{7168E646-B293-491F-84C4-108724C6C1CD}" type="slidenum">
              <a:rPr lang="en-GB" smtClean="0"/>
              <a:t>11</a:t>
            </a:fld>
            <a:endParaRPr lang="en-GB"/>
          </a:p>
        </p:txBody>
      </p:sp>
    </p:spTree>
    <p:extLst>
      <p:ext uri="{BB962C8B-B14F-4D97-AF65-F5344CB8AC3E}">
        <p14:creationId xmlns:p14="http://schemas.microsoft.com/office/powerpoint/2010/main" val="2977125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42684-17E0-3325-FF46-844F1BF664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255226-D671-07AB-4AB9-933D852CB9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EBD258-9444-FD6F-FE6A-B339ADD561D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AF96FA1-B921-AA25-A99D-E44CE3A24E77}"/>
              </a:ext>
            </a:extLst>
          </p:cNvPr>
          <p:cNvSpPr>
            <a:spLocks noGrp="1"/>
          </p:cNvSpPr>
          <p:nvPr>
            <p:ph type="sldNum" sz="quarter" idx="5"/>
          </p:nvPr>
        </p:nvSpPr>
        <p:spPr/>
        <p:txBody>
          <a:bodyPr/>
          <a:lstStyle/>
          <a:p>
            <a:fld id="{7168E646-B293-491F-84C4-108724C6C1CD}" type="slidenum">
              <a:rPr lang="en-GB" smtClean="0"/>
              <a:t>12</a:t>
            </a:fld>
            <a:endParaRPr lang="en-GB"/>
          </a:p>
        </p:txBody>
      </p:sp>
    </p:spTree>
    <p:extLst>
      <p:ext uri="{BB962C8B-B14F-4D97-AF65-F5344CB8AC3E}">
        <p14:creationId xmlns:p14="http://schemas.microsoft.com/office/powerpoint/2010/main" val="34020626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4153E-EE50-E21A-651D-B92D043A03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CDEF22-FB1C-8BB7-A5E6-9AFD002399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4AC9CA-7D63-D993-8E79-12D67B803DD1}"/>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D2B735FB-A678-C44A-F42B-D4C6E1DA86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20E9BA-E2B0-4D30-B630-A830580A243A}"/>
              </a:ext>
            </a:extLst>
          </p:cNvPr>
          <p:cNvSpPr>
            <a:spLocks noGrp="1"/>
          </p:cNvSpPr>
          <p:nvPr>
            <p:ph type="sldNum" sz="quarter" idx="12"/>
          </p:nvPr>
        </p:nvSpPr>
        <p:spPr/>
        <p:txBody>
          <a:bodyPr/>
          <a:lstStyle/>
          <a:p>
            <a:fld id="{4D5ABB69-44D8-4CA9-85DF-77765FAAB2AC}" type="slidenum">
              <a:rPr lang="en-GB" smtClean="0"/>
              <a:t>‹#›</a:t>
            </a:fld>
            <a:endParaRPr lang="en-GB"/>
          </a:p>
        </p:txBody>
      </p:sp>
      <p:pic>
        <p:nvPicPr>
          <p:cNvPr id="1026" name="Picture 2">
            <a:extLst>
              <a:ext uri="{FF2B5EF4-FFF2-40B4-BE49-F238E27FC236}">
                <a16:creationId xmlns:a16="http://schemas.microsoft.com/office/drawing/2014/main" id="{09F7E181-6332-F0AA-333D-6FE5BA1E026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84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7065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434A5-68B6-FF78-B719-B2205880AD3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AEFED0A-FB27-8983-715A-E5C598CDC3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6A7A35-9D25-93FD-8291-13788FBB2BB0}"/>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8DA5BF3C-204B-B8DC-F1B8-D443C1A7F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2F428F-372E-CE6D-BE45-43F7CE229E99}"/>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58265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510D5-2495-E732-A63A-9CEB888D34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E1A104-3C38-1A79-B095-5CAFCB3978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7029F3-C898-4434-9477-CD67A993C51D}"/>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EA6D56DE-856B-1DAE-6402-BC4A19A1D1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E02562-8C33-0829-BCD9-3E7B449C6121}"/>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590580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F9442-5A90-CEDD-785B-4AB62D7C30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3E56636-593B-3370-6057-35E2C2839B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AD6FCA-D013-8EAF-9751-9869D2046BB2}"/>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8EC0AAB4-B622-DDC9-890C-2639B0189B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62C3DA-5E8D-4AF2-075C-3796424CEC33}"/>
              </a:ext>
            </a:extLst>
          </p:cNvPr>
          <p:cNvSpPr>
            <a:spLocks noGrp="1"/>
          </p:cNvSpPr>
          <p:nvPr>
            <p:ph type="sldNum" sz="quarter" idx="12"/>
          </p:nvPr>
        </p:nvSpPr>
        <p:spPr/>
        <p:txBody>
          <a:bodyPr/>
          <a:lstStyle/>
          <a:p>
            <a:fld id="{4D5ABB69-44D8-4CA9-85DF-77765FAAB2AC}" type="slidenum">
              <a:rPr lang="en-GB" smtClean="0"/>
              <a:t>‹#›</a:t>
            </a:fld>
            <a:endParaRPr lang="en-GB"/>
          </a:p>
        </p:txBody>
      </p:sp>
      <p:pic>
        <p:nvPicPr>
          <p:cNvPr id="7" name="Picture 6">
            <a:extLst>
              <a:ext uri="{FF2B5EF4-FFF2-40B4-BE49-F238E27FC236}">
                <a16:creationId xmlns:a16="http://schemas.microsoft.com/office/drawing/2014/main" id="{C3201C0C-7C89-A557-9100-6CC3CF878D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373314"/>
            <a:ext cx="12191999" cy="484686"/>
          </a:xfrm>
          <a:prstGeom prst="rect">
            <a:avLst/>
          </a:prstGeom>
        </p:spPr>
      </p:pic>
      <p:pic>
        <p:nvPicPr>
          <p:cNvPr id="8" name="Picture 2">
            <a:extLst>
              <a:ext uri="{FF2B5EF4-FFF2-40B4-BE49-F238E27FC236}">
                <a16:creationId xmlns:a16="http://schemas.microsoft.com/office/drawing/2014/main" id="{95D9EE40-68AF-D15F-7C1B-B7FC91EF566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84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575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1E4C8-F4D6-ACF5-ED9F-32376A0D79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61E3011-E326-FD06-FF7D-4A7E9B3E34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44703-DFE9-F78C-FC50-307343EAE2CA}"/>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5DE857FA-B602-95F2-E8D6-B838F1EE89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3EB2ED-8CC8-53DC-6DB7-8B7E7917F204}"/>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398960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5B491-3316-E437-273F-20783A2F39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3B9796-8A71-0DA9-60CA-4969F4245A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099073-C195-AF0B-F092-325E500867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D26099A-0CC8-2386-4FEA-6212A852FDE5}"/>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6" name="Footer Placeholder 5">
            <a:extLst>
              <a:ext uri="{FF2B5EF4-FFF2-40B4-BE49-F238E27FC236}">
                <a16:creationId xmlns:a16="http://schemas.microsoft.com/office/drawing/2014/main" id="{60889A9C-CF4F-54DB-B67A-68B3EE76ED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3DED9A-ADB7-4608-1993-DB2FE9B4070B}"/>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5984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F0A74-B2C2-B43F-33CF-2336C8D3A3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C4D0CE-1A3B-3B78-A07F-7F23B180A5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509D87-5FAE-7A69-86DE-4B94C4E4BB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22102AC-D144-3094-C530-5343D8B7FD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71C72A-188E-C2D6-D55E-98FEAE2189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F6B9937-A7BB-2483-611B-621C3C33AA28}"/>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8" name="Footer Placeholder 7">
            <a:extLst>
              <a:ext uri="{FF2B5EF4-FFF2-40B4-BE49-F238E27FC236}">
                <a16:creationId xmlns:a16="http://schemas.microsoft.com/office/drawing/2014/main" id="{0F48A7E3-282B-2B3A-4DB9-8E5B876E9EF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6FA14F-E1F6-CA1F-95A3-970ABE6E9DCC}"/>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86232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C934C-B119-60A0-9993-E4774E141DB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5B1F31A-BA0C-BEF6-58D2-C37ED9CD995C}"/>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4" name="Footer Placeholder 3">
            <a:extLst>
              <a:ext uri="{FF2B5EF4-FFF2-40B4-BE49-F238E27FC236}">
                <a16:creationId xmlns:a16="http://schemas.microsoft.com/office/drawing/2014/main" id="{E9D5699E-0027-B982-30CA-0128258F939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6850199-6425-0164-20C1-E7757AEDCB5F}"/>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425666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7EE1BA-A676-7A94-EEB8-3AA5F5B77D09}"/>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3" name="Footer Placeholder 2">
            <a:extLst>
              <a:ext uri="{FF2B5EF4-FFF2-40B4-BE49-F238E27FC236}">
                <a16:creationId xmlns:a16="http://schemas.microsoft.com/office/drawing/2014/main" id="{D7DD5230-8D42-E7C7-5D23-905E0A3C9DD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55AE516-756A-E142-2A21-D5D6B0B2B190}"/>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1516258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D3C41-0673-71F8-4BF2-64A7021261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5B810C-C633-7B5C-4308-324FDE24E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99DF06-5598-D9F0-5CFF-486542D08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3DFD9F-4816-7474-3CFB-B5883B73868F}"/>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6" name="Footer Placeholder 5">
            <a:extLst>
              <a:ext uri="{FF2B5EF4-FFF2-40B4-BE49-F238E27FC236}">
                <a16:creationId xmlns:a16="http://schemas.microsoft.com/office/drawing/2014/main" id="{183EFA34-B522-39A2-6D0D-4006932017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13C0ED-FEDD-497E-4D0E-DF9E0EC5864F}"/>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66256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15F0B-ACDD-B739-27A3-61A40B0C9E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5BF656-7F85-B7C2-04EB-B8B6FC0D85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E0C327-F4EC-587A-B65A-BEB20D3DA6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A646E3-2514-15E9-106A-7F144ED42561}"/>
              </a:ext>
            </a:extLst>
          </p:cNvPr>
          <p:cNvSpPr>
            <a:spLocks noGrp="1"/>
          </p:cNvSpPr>
          <p:nvPr>
            <p:ph type="dt" sz="half" idx="10"/>
          </p:nvPr>
        </p:nvSpPr>
        <p:spPr/>
        <p:txBody>
          <a:bodyPr/>
          <a:lstStyle/>
          <a:p>
            <a:fld id="{32F76C81-5E63-41E2-9B54-236C3D8842F5}" type="datetimeFigureOut">
              <a:rPr lang="en-GB" smtClean="0"/>
              <a:t>27/10/2025</a:t>
            </a:fld>
            <a:endParaRPr lang="en-GB"/>
          </a:p>
        </p:txBody>
      </p:sp>
      <p:sp>
        <p:nvSpPr>
          <p:cNvPr id="6" name="Footer Placeholder 5">
            <a:extLst>
              <a:ext uri="{FF2B5EF4-FFF2-40B4-BE49-F238E27FC236}">
                <a16:creationId xmlns:a16="http://schemas.microsoft.com/office/drawing/2014/main" id="{D3CA7E01-D71F-B6C1-FB2A-DC4760DF68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E791EC-3A75-3607-91AF-442C343A3D90}"/>
              </a:ext>
            </a:extLst>
          </p:cNvPr>
          <p:cNvSpPr>
            <a:spLocks noGrp="1"/>
          </p:cNvSpPr>
          <p:nvPr>
            <p:ph type="sldNum" sz="quarter" idx="12"/>
          </p:nvPr>
        </p:nvSpPr>
        <p:spPr/>
        <p:txBody>
          <a:bodyPr/>
          <a:lstStyle/>
          <a:p>
            <a:fld id="{4D5ABB69-44D8-4CA9-85DF-77765FAAB2AC}" type="slidenum">
              <a:rPr lang="en-GB" smtClean="0"/>
              <a:t>‹#›</a:t>
            </a:fld>
            <a:endParaRPr lang="en-GB"/>
          </a:p>
        </p:txBody>
      </p:sp>
    </p:spTree>
    <p:extLst>
      <p:ext uri="{BB962C8B-B14F-4D97-AF65-F5344CB8AC3E}">
        <p14:creationId xmlns:p14="http://schemas.microsoft.com/office/powerpoint/2010/main" val="3940498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86A33-CAF6-DAF5-1FFC-C4D1B3912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E9E83D3-B812-BC82-A6A4-BE398BEE45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6FD9A0-BF05-24D0-6A26-F8D37CD703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F76C81-5E63-41E2-9B54-236C3D8842F5}" type="datetimeFigureOut">
              <a:rPr lang="en-GB" smtClean="0"/>
              <a:t>27/10/2025</a:t>
            </a:fld>
            <a:endParaRPr lang="en-GB"/>
          </a:p>
        </p:txBody>
      </p:sp>
      <p:sp>
        <p:nvSpPr>
          <p:cNvPr id="5" name="Footer Placeholder 4">
            <a:extLst>
              <a:ext uri="{FF2B5EF4-FFF2-40B4-BE49-F238E27FC236}">
                <a16:creationId xmlns:a16="http://schemas.microsoft.com/office/drawing/2014/main" id="{C6293386-D28C-19BC-D539-A08C439724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8FF257E-7AB3-C398-67FA-08EEB44C32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ABB69-44D8-4CA9-85DF-77765FAAB2AC}" type="slidenum">
              <a:rPr lang="en-GB" smtClean="0"/>
              <a:t>‹#›</a:t>
            </a:fld>
            <a:endParaRPr lang="en-GB"/>
          </a:p>
        </p:txBody>
      </p:sp>
      <p:sp>
        <p:nvSpPr>
          <p:cNvPr id="8" name="TextBox 7">
            <a:extLst>
              <a:ext uri="{FF2B5EF4-FFF2-40B4-BE49-F238E27FC236}">
                <a16:creationId xmlns:a16="http://schemas.microsoft.com/office/drawing/2014/main" id="{5F853EF5-9DE7-A878-F428-1CF7C0FB6844}"/>
              </a:ext>
            </a:extLst>
          </p:cNvPr>
          <p:cNvSpPr txBox="1"/>
          <p:nvPr userDrawn="1">
            <p:extLst>
              <p:ext uri="{1162E1C5-73C7-4A58-AE30-91384D911F3F}">
                <p184:classification xmlns:p184="http://schemas.microsoft.com/office/powerpoint/2018/4/main" val="ftr"/>
              </p:ext>
            </p:extLst>
          </p:nvPr>
        </p:nvSpPr>
        <p:spPr>
          <a:xfrm>
            <a:off x="5865813" y="6642100"/>
            <a:ext cx="517525"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ea typeface="Calibri" panose="020F0502020204030204" pitchFamily="34" charset="0"/>
                <a:cs typeface="Calibri" panose="020F0502020204030204" pitchFamily="34" charset="0"/>
              </a:rPr>
              <a:t>OFFICIAL </a:t>
            </a:r>
          </a:p>
        </p:txBody>
      </p:sp>
    </p:spTree>
    <p:extLst>
      <p:ext uri="{BB962C8B-B14F-4D97-AF65-F5344CB8AC3E}">
        <p14:creationId xmlns:p14="http://schemas.microsoft.com/office/powerpoint/2010/main" val="4248332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60357-2156-1CA9-B72C-2E35FD41ECA2}"/>
              </a:ext>
            </a:extLst>
          </p:cNvPr>
          <p:cNvSpPr>
            <a:spLocks noGrp="1"/>
          </p:cNvSpPr>
          <p:nvPr>
            <p:ph type="ctrTitle"/>
          </p:nvPr>
        </p:nvSpPr>
        <p:spPr>
          <a:xfrm>
            <a:off x="1083946" y="1760086"/>
            <a:ext cx="9768560" cy="3620126"/>
          </a:xfrm>
        </p:spPr>
        <p:txBody>
          <a:bodyPr vert="horz" lIns="91440" tIns="45720" rIns="91440" bIns="45720" rtlCol="0" anchor="b">
            <a:noAutofit/>
          </a:bodyPr>
          <a:lstStyle/>
          <a:p>
            <a:pPr fontAlgn="base">
              <a:lnSpc>
                <a:spcPct val="100000"/>
              </a:lnSpc>
            </a:pPr>
            <a:br>
              <a:rPr lang="en-GB" sz="3200" b="1">
                <a:latin typeface="Arial"/>
                <a:cs typeface="Arial"/>
              </a:rPr>
            </a:br>
            <a:r>
              <a:rPr lang="en-GB" sz="3200" b="1" i="0" u="none" strike="noStrike">
                <a:solidFill>
                  <a:srgbClr val="000000"/>
                </a:solidFill>
                <a:effectLst/>
                <a:latin typeface="Arial"/>
                <a:cs typeface="Arial"/>
              </a:rPr>
              <a:t>Local Government Reorganisation and Devolution</a:t>
            </a:r>
            <a:br>
              <a:rPr lang="en-GB" sz="3200" b="1">
                <a:solidFill>
                  <a:srgbClr val="000000"/>
                </a:solidFill>
                <a:latin typeface="Arial"/>
                <a:cs typeface="Arial"/>
              </a:rPr>
            </a:br>
            <a:r>
              <a:rPr lang="en-GB" sz="3200" b="0" i="0">
                <a:solidFill>
                  <a:srgbClr val="000000"/>
                </a:solidFill>
                <a:effectLst/>
                <a:latin typeface="Arial"/>
                <a:cs typeface="Arial"/>
              </a:rPr>
              <a:t>​</a:t>
            </a:r>
            <a:br>
              <a:rPr lang="en-GB" sz="3200" b="0" i="0">
                <a:effectLst/>
                <a:latin typeface="Arial"/>
              </a:rPr>
            </a:br>
            <a:r>
              <a:rPr lang="en-GB" sz="3200" b="1" i="0" u="none" strike="noStrike">
                <a:solidFill>
                  <a:srgbClr val="000000"/>
                </a:solidFill>
                <a:effectLst/>
                <a:latin typeface="Arial"/>
                <a:cs typeface="Arial"/>
              </a:rPr>
              <a:t>Town </a:t>
            </a:r>
            <a:r>
              <a:rPr lang="en-GB" sz="3200" b="1">
                <a:solidFill>
                  <a:srgbClr val="000000"/>
                </a:solidFill>
                <a:latin typeface="Arial"/>
                <a:cs typeface="Arial"/>
              </a:rPr>
              <a:t>and </a:t>
            </a:r>
            <a:r>
              <a:rPr lang="en-GB" sz="3200" b="1" i="0" u="none" strike="noStrike">
                <a:solidFill>
                  <a:srgbClr val="000000"/>
                </a:solidFill>
                <a:effectLst/>
                <a:latin typeface="Arial"/>
                <a:cs typeface="Arial"/>
              </a:rPr>
              <a:t>Parish </a:t>
            </a:r>
            <a:r>
              <a:rPr lang="en-GB" sz="3200" b="1">
                <a:solidFill>
                  <a:srgbClr val="000000"/>
                </a:solidFill>
                <a:latin typeface="Arial"/>
                <a:cs typeface="Arial"/>
              </a:rPr>
              <a:t>Council</a:t>
            </a:r>
            <a:r>
              <a:rPr lang="en-GB" sz="3200" b="1" i="0" u="none" strike="noStrike">
                <a:solidFill>
                  <a:srgbClr val="000000"/>
                </a:solidFill>
                <a:effectLst/>
                <a:latin typeface="Arial"/>
                <a:cs typeface="Arial"/>
              </a:rPr>
              <a:t> and Parish </a:t>
            </a:r>
            <a:r>
              <a:rPr lang="en-GB" sz="3200" b="1">
                <a:solidFill>
                  <a:srgbClr val="000000"/>
                </a:solidFill>
                <a:latin typeface="Arial"/>
                <a:cs typeface="Arial"/>
              </a:rPr>
              <a:t>Meeting</a:t>
            </a:r>
            <a:r>
              <a:rPr lang="en-GB" sz="3200" b="1" i="0" u="none" strike="noStrike">
                <a:solidFill>
                  <a:srgbClr val="000000"/>
                </a:solidFill>
                <a:effectLst/>
                <a:latin typeface="Arial"/>
                <a:cs typeface="Arial"/>
              </a:rPr>
              <a:t> Working Group meeting</a:t>
            </a:r>
            <a:r>
              <a:rPr lang="en-US" sz="3200" b="1" i="0">
                <a:solidFill>
                  <a:srgbClr val="000000"/>
                </a:solidFill>
                <a:effectLst/>
                <a:latin typeface="Arial"/>
                <a:cs typeface="Arial"/>
              </a:rPr>
              <a:t>​ (3)</a:t>
            </a:r>
            <a:br>
              <a:rPr lang="en-US" sz="3200" b="0" i="0">
                <a:effectLst/>
                <a:latin typeface="Arial"/>
              </a:rPr>
            </a:br>
            <a:r>
              <a:rPr lang="en-GB" sz="3200" b="0" i="0">
                <a:solidFill>
                  <a:srgbClr val="000000"/>
                </a:solidFill>
                <a:effectLst/>
                <a:latin typeface="Arial"/>
                <a:cs typeface="Arial"/>
              </a:rPr>
              <a:t>​</a:t>
            </a:r>
            <a:br>
              <a:rPr lang="en-GB" sz="3200" b="0" i="0">
                <a:effectLst/>
                <a:latin typeface="Arial"/>
              </a:rPr>
            </a:br>
            <a:r>
              <a:rPr lang="en-GB" sz="3200" b="1" i="0">
                <a:effectLst/>
                <a:latin typeface="Arial"/>
              </a:rPr>
              <a:t>20 October 2025</a:t>
            </a:r>
            <a:endParaRPr lang="en-US" sz="3200" b="1" i="0">
              <a:solidFill>
                <a:srgbClr val="000000"/>
              </a:solidFill>
              <a:effectLst/>
              <a:latin typeface="Arial"/>
              <a:cs typeface="Arial"/>
            </a:endParaRPr>
          </a:p>
        </p:txBody>
      </p:sp>
    </p:spTree>
    <p:extLst>
      <p:ext uri="{BB962C8B-B14F-4D97-AF65-F5344CB8AC3E}">
        <p14:creationId xmlns:p14="http://schemas.microsoft.com/office/powerpoint/2010/main" val="3840210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C2C3F-620B-B57F-F8E7-A568696EC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1CA6E-85AE-F822-F0D4-48A02F052CE7}"/>
              </a:ext>
            </a:extLst>
          </p:cNvPr>
          <p:cNvSpPr>
            <a:spLocks noGrp="1"/>
          </p:cNvSpPr>
          <p:nvPr>
            <p:ph type="title"/>
          </p:nvPr>
        </p:nvSpPr>
        <p:spPr>
          <a:xfrm>
            <a:off x="702226" y="563423"/>
            <a:ext cx="10515600" cy="1325563"/>
          </a:xfrm>
        </p:spPr>
        <p:txBody>
          <a:bodyPr>
            <a:normAutofit/>
          </a:bodyPr>
          <a:lstStyle/>
          <a:p>
            <a:r>
              <a:rPr lang="en-GB" sz="2400" b="1">
                <a:latin typeface="Arial"/>
                <a:cs typeface="Arial"/>
              </a:rPr>
              <a:t>Local devolution</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B7F5423E-79B9-C900-1754-F2184058BB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D835EDFD-86AE-EAF2-F10E-AD55D073ED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CE13D2E-E1F7-72CF-EF0C-761545457D5E}"/>
              </a:ext>
            </a:extLst>
          </p:cNvPr>
          <p:cNvSpPr txBox="1"/>
          <p:nvPr/>
        </p:nvSpPr>
        <p:spPr>
          <a:xfrm>
            <a:off x="371820" y="1463484"/>
            <a:ext cx="11451479"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base"/>
            <a:r>
              <a:rPr lang="en-GB" sz="1600">
                <a:latin typeface="Arial" panose="020B0604020202020204" pitchFamily="34" charset="0"/>
                <a:cs typeface="Arial" panose="020B0604020202020204" pitchFamily="34" charset="0"/>
              </a:rPr>
              <a:t>Town and Parish Councils will have the </a:t>
            </a:r>
            <a:r>
              <a:rPr lang="en-GB" sz="1600" b="1" i="1">
                <a:latin typeface="Arial" panose="020B0604020202020204" pitchFamily="34" charset="0"/>
                <a:cs typeface="Arial" panose="020B0604020202020204" pitchFamily="34" charset="0"/>
              </a:rPr>
              <a:t>opportunity</a:t>
            </a:r>
            <a:r>
              <a:rPr lang="en-GB" sz="1600" b="1">
                <a:latin typeface="Arial" panose="020B0604020202020204" pitchFamily="34" charset="0"/>
                <a:cs typeface="Arial" panose="020B0604020202020204" pitchFamily="34" charset="0"/>
              </a:rPr>
              <a:t> </a:t>
            </a:r>
            <a:r>
              <a:rPr lang="en-GB" sz="1600">
                <a:latin typeface="Arial" panose="020B0604020202020204" pitchFamily="34" charset="0"/>
                <a:cs typeface="Arial" panose="020B0604020202020204" pitchFamily="34" charset="0"/>
              </a:rPr>
              <a:t>to take on devolved assets and services. The approach will be flexible and collaborative; offering a list of services that Town and Parish Councils could take on, aligned with their capacity, appetite, and local priorities. </a:t>
            </a:r>
            <a:r>
              <a:rPr lang="en-US" sz="1600">
                <a:latin typeface="Arial" panose="020B0604020202020204" pitchFamily="34" charset="0"/>
                <a:cs typeface="Arial" panose="020B0604020202020204" pitchFamily="34" charset="0"/>
              </a:rPr>
              <a:t>​</a:t>
            </a:r>
          </a:p>
          <a:p>
            <a:pPr fontAlgn="base"/>
            <a:r>
              <a:rPr lang="en-GB" sz="1600">
                <a:latin typeface="Arial" panose="020B0604020202020204" pitchFamily="34" charset="0"/>
                <a:cs typeface="Arial" panose="020B0604020202020204" pitchFamily="34" charset="0"/>
              </a:rPr>
              <a:t>​</a:t>
            </a:r>
          </a:p>
          <a:p>
            <a:pPr fontAlgn="base"/>
            <a:r>
              <a:rPr lang="en-GB" sz="1600">
                <a:latin typeface="Arial" panose="020B0604020202020204" pitchFamily="34" charset="0"/>
                <a:cs typeface="Arial" panose="020B0604020202020204" pitchFamily="34" charset="0"/>
              </a:rPr>
              <a:t>New Town and Parish Councils will be created in areas that do not currently have them, i.e., Bedworth, Bulkington, Nuneaton, and Rugby.  </a:t>
            </a:r>
            <a:r>
              <a:rPr lang="en-US" sz="1600">
                <a:latin typeface="Arial" panose="020B0604020202020204" pitchFamily="34" charset="0"/>
                <a:cs typeface="Arial" panose="020B0604020202020204" pitchFamily="34" charset="0"/>
              </a:rPr>
              <a:t>​</a:t>
            </a:r>
          </a:p>
          <a:p>
            <a:pPr fontAlgn="base"/>
            <a:r>
              <a:rPr lang="en-GB" sz="1600">
                <a:latin typeface="Arial" panose="020B0604020202020204" pitchFamily="34" charset="0"/>
                <a:cs typeface="Arial" panose="020B0604020202020204" pitchFamily="34" charset="0"/>
              </a:rPr>
              <a:t>​</a:t>
            </a:r>
          </a:p>
          <a:p>
            <a:pPr fontAlgn="base"/>
            <a:r>
              <a:rPr lang="en-GB" sz="1600">
                <a:latin typeface="Arial"/>
                <a:cs typeface="Arial"/>
              </a:rPr>
              <a:t>Principles of working with Town and Parish Councils could include:</a:t>
            </a:r>
            <a:r>
              <a:rPr lang="en-US" sz="1600">
                <a:latin typeface="Arial"/>
                <a:cs typeface="Arial"/>
              </a:rPr>
              <a:t>​</a:t>
            </a:r>
          </a:p>
          <a:p>
            <a:pPr fontAlgn="base"/>
            <a:r>
              <a:rPr lang="en-US" sz="1600">
                <a:latin typeface="Arial" panose="020B0604020202020204" pitchFamily="34" charset="0"/>
                <a:cs typeface="Arial" panose="020B0604020202020204" pitchFamily="34" charset="0"/>
              </a:rPr>
              <a:t>​</a:t>
            </a:r>
          </a:p>
          <a:p>
            <a:pPr marL="285750" indent="-285750" fontAlgn="base">
              <a:buFont typeface="Arial" panose="020B0604020202020204" pitchFamily="34" charset="0"/>
              <a:buChar char="•"/>
            </a:pPr>
            <a:r>
              <a:rPr lang="en-GB" sz="1600">
                <a:latin typeface="Arial"/>
                <a:cs typeface="Arial"/>
              </a:rPr>
              <a:t>Building on strong foundations. The new unitary council will build on existing relationships and structures to foster collaboration and continuity. </a:t>
            </a:r>
            <a:r>
              <a:rPr lang="en-US" sz="1600">
                <a:latin typeface="Arial"/>
                <a:cs typeface="Arial"/>
              </a:rPr>
              <a:t>These relationships provide a trusted platform for engagement, enabling shared learning, co-design, and a consistent approach to local governance while </a:t>
            </a:r>
            <a:r>
              <a:rPr lang="en-US" sz="1600" err="1">
                <a:latin typeface="Arial"/>
                <a:cs typeface="Arial"/>
              </a:rPr>
              <a:t>recognising</a:t>
            </a:r>
            <a:r>
              <a:rPr lang="en-US" sz="1600">
                <a:latin typeface="Arial"/>
                <a:cs typeface="Arial"/>
              </a:rPr>
              <a:t> the important and distinct role that Town and Parish Councils play. </a:t>
            </a:r>
            <a:endParaRPr lang="en-GB" sz="1600">
              <a:latin typeface="Arial"/>
              <a:cs typeface="Arial" panose="020B0604020202020204" pitchFamily="34" charset="0"/>
            </a:endParaRPr>
          </a:p>
          <a:p>
            <a:pPr marL="285750" indent="-285750" fontAlgn="base">
              <a:buFont typeface="Arial" panose="020B0604020202020204" pitchFamily="34" charset="0"/>
              <a:buChar char="•"/>
            </a:pPr>
            <a:r>
              <a:rPr lang="en-GB" sz="1600">
                <a:latin typeface="Arial" panose="020B0604020202020204" pitchFamily="34" charset="0"/>
                <a:cs typeface="Arial" panose="020B0604020202020204" pitchFamily="34" charset="0"/>
              </a:rPr>
              <a:t>Flexibility. The flexible framework supports tailored arrangements that reflect the diversity of communities, empowering councils to shape their role in service delivery and local leadership.</a:t>
            </a:r>
            <a:r>
              <a:rPr lang="en-US" sz="1600">
                <a:latin typeface="Arial" panose="020B0604020202020204" pitchFamily="34" charset="0"/>
                <a:cs typeface="Arial" panose="020B0604020202020204" pitchFamily="34" charset="0"/>
              </a:rPr>
              <a:t>​</a:t>
            </a:r>
          </a:p>
          <a:p>
            <a:pPr marL="285750" indent="-285750" fontAlgn="base">
              <a:buFont typeface="Arial" panose="020B0604020202020204" pitchFamily="34" charset="0"/>
              <a:buChar char="•"/>
            </a:pPr>
            <a:r>
              <a:rPr lang="en-GB" sz="1600">
                <a:latin typeface="Arial" panose="020B0604020202020204" pitchFamily="34" charset="0"/>
                <a:cs typeface="Arial" panose="020B0604020202020204" pitchFamily="34" charset="0"/>
              </a:rPr>
              <a:t>Community-centred. Town and Parish Councils will continue to play a key role in local democratic accountability, acting as visible and trusted leaders within their communities.</a:t>
            </a:r>
            <a:r>
              <a:rPr lang="en-US" sz="1600">
                <a:latin typeface="Arial" panose="020B0604020202020204" pitchFamily="34" charset="0"/>
                <a:cs typeface="Arial" panose="020B0604020202020204" pitchFamily="34" charset="0"/>
              </a:rPr>
              <a:t>​</a:t>
            </a:r>
          </a:p>
          <a:p>
            <a:pPr marL="285750" indent="-285750" fontAlgn="base">
              <a:buFont typeface="Arial" panose="020B0604020202020204" pitchFamily="34" charset="0"/>
              <a:buChar char="•"/>
            </a:pPr>
            <a:r>
              <a:rPr lang="en-GB" sz="1600" b="1">
                <a:latin typeface="Arial" panose="020B0604020202020204" pitchFamily="34" charset="0"/>
                <a:cs typeface="Arial" panose="020B0604020202020204" pitchFamily="34" charset="0"/>
              </a:rPr>
              <a:t>Financial neutrality. Any devolution will be financially neutral, and, at the point of transfer, will ensure Town and Parish Councils are adequately resourced to undertake any additional functions and services. </a:t>
            </a:r>
            <a:r>
              <a:rPr lang="en-GB" sz="1600">
                <a:solidFill>
                  <a:srgbClr val="FF0000"/>
                </a:solidFill>
                <a:latin typeface="Arial" panose="020B0604020202020204" pitchFamily="34" charset="0"/>
                <a:cs typeface="Arial" panose="020B0604020202020204" pitchFamily="34" charset="0"/>
              </a:rPr>
              <a:t>​</a:t>
            </a:r>
          </a:p>
          <a:p>
            <a:pPr marL="285750" indent="-285750">
              <a:buFont typeface="Arial"/>
              <a:buChar char="•"/>
            </a:pPr>
            <a:endParaRPr lang="en-GB"/>
          </a:p>
        </p:txBody>
      </p:sp>
    </p:spTree>
    <p:extLst>
      <p:ext uri="{BB962C8B-B14F-4D97-AF65-F5344CB8AC3E}">
        <p14:creationId xmlns:p14="http://schemas.microsoft.com/office/powerpoint/2010/main" val="1360477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A2412-B69E-5BE5-C3C9-B0B760DCCB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91D4E-DF6E-78B6-9B45-4700EC07B784}"/>
              </a:ext>
            </a:extLst>
          </p:cNvPr>
          <p:cNvSpPr>
            <a:spLocks noGrp="1"/>
          </p:cNvSpPr>
          <p:nvPr>
            <p:ph type="title"/>
          </p:nvPr>
        </p:nvSpPr>
        <p:spPr>
          <a:xfrm>
            <a:off x="704601" y="599689"/>
            <a:ext cx="10515600" cy="1325563"/>
          </a:xfrm>
        </p:spPr>
        <p:txBody>
          <a:bodyPr>
            <a:normAutofit/>
          </a:bodyPr>
          <a:lstStyle/>
          <a:p>
            <a:r>
              <a:rPr lang="en-GB" sz="2400" b="1">
                <a:latin typeface="Arial"/>
                <a:cs typeface="Arial"/>
              </a:rPr>
              <a:t>Local devolution</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6A5ECD4A-3140-4119-3856-4736DB6665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3A21D4F9-699B-FF16-5986-B888F73A4F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80895"/>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F736C943-7AA7-914D-EAB9-4551B3F34311}"/>
              </a:ext>
            </a:extLst>
          </p:cNvPr>
          <p:cNvSpPr>
            <a:spLocks noGrp="1"/>
          </p:cNvSpPr>
          <p:nvPr>
            <p:ph idx="1"/>
          </p:nvPr>
        </p:nvSpPr>
        <p:spPr>
          <a:xfrm>
            <a:off x="771524" y="2071906"/>
            <a:ext cx="10629901" cy="3404969"/>
          </a:xfrm>
        </p:spPr>
        <p:txBody>
          <a:bodyPr vert="horz" lIns="91440" tIns="45720" rIns="91440" bIns="45720" rtlCol="0" anchor="t">
            <a:noAutofit/>
          </a:bodyPr>
          <a:lstStyle/>
          <a:p>
            <a:pPr marL="0" indent="0">
              <a:buNone/>
            </a:pPr>
            <a:r>
              <a:rPr lang="en-GB" sz="1600">
                <a:latin typeface="Arial"/>
                <a:cs typeface="Arial"/>
              </a:rPr>
              <a:t>At our last meeting, we shared examples of services that other Councils - following reorganisation - have identified as suitable for devolution to Town and Parish Councils. Building on your feedback, we’ve now carried out a filtering exercise to assess the relevance and feasibility of these services within the Warwickshire context.</a:t>
            </a:r>
          </a:p>
          <a:p>
            <a:pPr marL="0" indent="0">
              <a:buNone/>
            </a:pPr>
            <a:endParaRPr lang="en-GB" sz="1600">
              <a:latin typeface="Arial" panose="020B0604020202020204" pitchFamily="34" charset="0"/>
              <a:cs typeface="Arial" panose="020B0604020202020204" pitchFamily="34" charset="0"/>
            </a:endParaRPr>
          </a:p>
          <a:p>
            <a:pPr marL="0" indent="0">
              <a:buNone/>
            </a:pPr>
            <a:r>
              <a:rPr lang="en-GB" sz="1600">
                <a:latin typeface="Arial" panose="020B0604020202020204" pitchFamily="34" charset="0"/>
                <a:cs typeface="Arial" panose="020B0604020202020204" pitchFamily="34" charset="0"/>
              </a:rPr>
              <a:t>The criteria used were:</a:t>
            </a:r>
          </a:p>
          <a:p>
            <a:r>
              <a:rPr lang="en-GB" sz="1600">
                <a:latin typeface="Arial" panose="020B0604020202020204" pitchFamily="34" charset="0"/>
                <a:cs typeface="Arial" panose="020B0604020202020204" pitchFamily="34" charset="0"/>
              </a:rPr>
              <a:t>Existing delivery. Are there examples of local Town and Parish Councils already delivering this type of service?</a:t>
            </a:r>
          </a:p>
          <a:p>
            <a:r>
              <a:rPr lang="en-GB" sz="1600">
                <a:latin typeface="Arial" panose="020B0604020202020204" pitchFamily="34" charset="0"/>
                <a:cs typeface="Arial" panose="020B0604020202020204" pitchFamily="34" charset="0"/>
              </a:rPr>
              <a:t>Statutory status. Is the service statutory or non-statutory?</a:t>
            </a:r>
          </a:p>
          <a:p>
            <a:r>
              <a:rPr lang="en-GB" sz="1600">
                <a:latin typeface="Arial" panose="020B0604020202020204" pitchFamily="34" charset="0"/>
                <a:cs typeface="Arial" panose="020B0604020202020204" pitchFamily="34" charset="0"/>
              </a:rPr>
              <a:t>Cost implications. Would splitting the service increase costs and reduce economies of scale?</a:t>
            </a:r>
          </a:p>
          <a:p>
            <a:r>
              <a:rPr lang="en-GB" sz="1600">
                <a:latin typeface="Arial" panose="020B0604020202020204" pitchFamily="34" charset="0"/>
                <a:cs typeface="Arial" panose="020B0604020202020204" pitchFamily="34" charset="0"/>
              </a:rPr>
              <a:t>Local appetite. Is there likely to be interest from Town and Parish Councils in taking on the service?</a:t>
            </a:r>
          </a:p>
          <a:p>
            <a:r>
              <a:rPr lang="en-GB" sz="1600">
                <a:latin typeface="Arial" panose="020B0604020202020204" pitchFamily="34" charset="0"/>
                <a:cs typeface="Arial" panose="020B0604020202020204" pitchFamily="34" charset="0"/>
              </a:rPr>
              <a:t>Asset implications. Would devolving the service require transferring ownership or leasing assets to Town and Parish Councils?</a:t>
            </a:r>
          </a:p>
          <a:p>
            <a:pPr marL="0" indent="0">
              <a:buNone/>
            </a:pPr>
            <a:endParaRPr lang="en-GB" sz="1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1059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14E0B-D8BB-7607-C3C1-770289BF56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E5DA90-2926-09B5-3231-4C912D352CB9}"/>
              </a:ext>
            </a:extLst>
          </p:cNvPr>
          <p:cNvSpPr>
            <a:spLocks noGrp="1"/>
          </p:cNvSpPr>
          <p:nvPr>
            <p:ph type="title"/>
          </p:nvPr>
        </p:nvSpPr>
        <p:spPr>
          <a:xfrm>
            <a:off x="704601" y="680913"/>
            <a:ext cx="10515600" cy="1325563"/>
          </a:xfrm>
        </p:spPr>
        <p:txBody>
          <a:bodyPr>
            <a:normAutofit/>
          </a:bodyPr>
          <a:lstStyle/>
          <a:p>
            <a:r>
              <a:rPr lang="en-GB" sz="2400" b="1">
                <a:latin typeface="Arial"/>
                <a:cs typeface="Arial"/>
              </a:rPr>
              <a:t>Local devolution</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9BCBDED6-640A-E5BC-8ECC-C76E4F8CC2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F6889F57-6707-6E7D-1800-6473A6877E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80895"/>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2871CAE3-9A29-8D43-33A5-1874B06C47A1}"/>
              </a:ext>
            </a:extLst>
          </p:cNvPr>
          <p:cNvSpPr>
            <a:spLocks noGrp="1"/>
          </p:cNvSpPr>
          <p:nvPr>
            <p:ph idx="1"/>
          </p:nvPr>
        </p:nvSpPr>
        <p:spPr>
          <a:xfrm>
            <a:off x="971799" y="1564862"/>
            <a:ext cx="11432166" cy="974041"/>
          </a:xfrm>
        </p:spPr>
        <p:txBody>
          <a:bodyPr vert="horz" lIns="91440" tIns="45720" rIns="91440" bIns="45720" rtlCol="0" anchor="t">
            <a:noAutofit/>
          </a:bodyPr>
          <a:lstStyle/>
          <a:p>
            <a:pPr marL="0" indent="0">
              <a:buNone/>
            </a:pPr>
            <a:endParaRPr lang="en-GB" sz="1600">
              <a:latin typeface="Arial" panose="020B0604020202020204" pitchFamily="34" charset="0"/>
              <a:cs typeface="Arial" panose="020B0604020202020204" pitchFamily="34" charset="0"/>
            </a:endParaRPr>
          </a:p>
          <a:p>
            <a:pPr marL="0" indent="0">
              <a:buNone/>
            </a:pPr>
            <a:r>
              <a:rPr lang="en-GB" sz="1600">
                <a:latin typeface="Arial" panose="020B0604020202020204" pitchFamily="34" charset="0"/>
                <a:cs typeface="Arial" panose="020B0604020202020204" pitchFamily="34" charset="0"/>
              </a:rPr>
              <a:t>Following this assessment, a refined list of potential services for local devolution </a:t>
            </a:r>
            <a:r>
              <a:rPr lang="en-GB" sz="1600" b="1" i="1">
                <a:latin typeface="Arial" panose="020B0604020202020204" pitchFamily="34" charset="0"/>
                <a:cs typeface="Arial" panose="020B0604020202020204" pitchFamily="34" charset="0"/>
              </a:rPr>
              <a:t>could</a:t>
            </a:r>
            <a:r>
              <a:rPr lang="en-GB" sz="1600">
                <a:latin typeface="Arial" panose="020B0604020202020204" pitchFamily="34" charset="0"/>
                <a:cs typeface="Arial" panose="020B0604020202020204" pitchFamily="34" charset="0"/>
              </a:rPr>
              <a:t> include:</a:t>
            </a:r>
          </a:p>
          <a:p>
            <a:pPr marL="0" indent="0">
              <a:buNone/>
            </a:pPr>
            <a:endParaRPr lang="en-GB" sz="16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248F752-5D2A-C7B2-7562-287D442B5C67}"/>
              </a:ext>
            </a:extLst>
          </p:cNvPr>
          <p:cNvSpPr txBox="1"/>
          <p:nvPr/>
        </p:nvSpPr>
        <p:spPr>
          <a:xfrm>
            <a:off x="1781174" y="2538903"/>
            <a:ext cx="3619749" cy="2585323"/>
          </a:xfrm>
          <a:prstGeom prst="rect">
            <a:avLst/>
          </a:prstGeom>
          <a:noFill/>
        </p:spPr>
        <p:txBody>
          <a:bodyPr wrap="square" rtlCol="0">
            <a:spAutoFit/>
          </a:bodyPr>
          <a:lstStyle/>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Play areas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Sports grounds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Parks and open spaces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Public toilets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Allotments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Community centres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Cemeteries and churchyards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Off-street carparking</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Memorials</a:t>
            </a:r>
          </a:p>
          <a:p>
            <a:endParaRPr lang="en-GB"/>
          </a:p>
        </p:txBody>
      </p:sp>
      <p:sp>
        <p:nvSpPr>
          <p:cNvPr id="6" name="TextBox 5">
            <a:extLst>
              <a:ext uri="{FF2B5EF4-FFF2-40B4-BE49-F238E27FC236}">
                <a16:creationId xmlns:a16="http://schemas.microsoft.com/office/drawing/2014/main" id="{E918017F-0073-E400-8835-B7B4DE07E9BD}"/>
              </a:ext>
            </a:extLst>
          </p:cNvPr>
          <p:cNvSpPr txBox="1"/>
          <p:nvPr/>
        </p:nvSpPr>
        <p:spPr>
          <a:xfrm>
            <a:off x="5867150" y="2550240"/>
            <a:ext cx="3619749" cy="2308324"/>
          </a:xfrm>
          <a:prstGeom prst="rect">
            <a:avLst/>
          </a:prstGeom>
          <a:noFill/>
        </p:spPr>
        <p:txBody>
          <a:bodyPr wrap="square" rtlCol="0">
            <a:spAutoFit/>
          </a:bodyPr>
          <a:lstStyle/>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Minor highways functions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Meals on wheels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Community libraries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Community transport</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Neighbourhood watch</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Schemes to tackle loneliness and isolation</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Community grants</a:t>
            </a:r>
          </a:p>
          <a:p>
            <a:pPr marL="285750" indent="-285750">
              <a:buFont typeface="Arial" panose="020B0604020202020204" pitchFamily="34" charset="0"/>
              <a:buChar char="•"/>
            </a:pPr>
            <a:r>
              <a:rPr lang="en-GB" sz="1600">
                <a:latin typeface="Arial" panose="020B0604020202020204" pitchFamily="34" charset="0"/>
                <a:cs typeface="Arial" panose="020B0604020202020204" pitchFamily="34" charset="0"/>
              </a:rPr>
              <a:t>Local environmental initiatives.</a:t>
            </a:r>
            <a:endParaRPr lang="en-GB" sz="1600"/>
          </a:p>
        </p:txBody>
      </p:sp>
      <p:sp>
        <p:nvSpPr>
          <p:cNvPr id="8" name="Content Placeholder 2">
            <a:extLst>
              <a:ext uri="{FF2B5EF4-FFF2-40B4-BE49-F238E27FC236}">
                <a16:creationId xmlns:a16="http://schemas.microsoft.com/office/drawing/2014/main" id="{23072B91-723D-2D06-601D-09ECA816AD45}"/>
              </a:ext>
            </a:extLst>
          </p:cNvPr>
          <p:cNvSpPr txBox="1">
            <a:spLocks/>
          </p:cNvSpPr>
          <p:nvPr/>
        </p:nvSpPr>
        <p:spPr>
          <a:xfrm>
            <a:off x="1076574" y="4806117"/>
            <a:ext cx="10467726" cy="97404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60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600">
                <a:latin typeface="Arial" panose="020B0604020202020204" pitchFamily="34" charset="0"/>
                <a:cs typeface="Arial" panose="020B0604020202020204" pitchFamily="34" charset="0"/>
              </a:rPr>
              <a:t>We welcome your thoughts on this list.</a:t>
            </a:r>
          </a:p>
        </p:txBody>
      </p:sp>
    </p:spTree>
    <p:extLst>
      <p:ext uri="{BB962C8B-B14F-4D97-AF65-F5344CB8AC3E}">
        <p14:creationId xmlns:p14="http://schemas.microsoft.com/office/powerpoint/2010/main" val="1943736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8447C-DB10-4AAC-A8F9-2372A4E135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A660B7-AE47-A528-8BFC-DF50F5C1C308}"/>
              </a:ext>
            </a:extLst>
          </p:cNvPr>
          <p:cNvSpPr>
            <a:spLocks noGrp="1"/>
          </p:cNvSpPr>
          <p:nvPr>
            <p:ph idx="1"/>
          </p:nvPr>
        </p:nvSpPr>
        <p:spPr>
          <a:xfrm>
            <a:off x="838200" y="1774638"/>
            <a:ext cx="10515600" cy="4351338"/>
          </a:xfrm>
        </p:spPr>
        <p:txBody>
          <a:bodyPr vert="horz" lIns="91440" tIns="45720" rIns="91440" bIns="45720" rtlCol="0" anchor="t">
            <a:normAutofit/>
          </a:bodyPr>
          <a:lstStyle/>
          <a:p>
            <a:pPr marL="0" indent="0" fontAlgn="base">
              <a:buNone/>
            </a:pPr>
            <a:endParaRPr lang="en-GB" sz="1800" b="0" i="0">
              <a:solidFill>
                <a:srgbClr val="000000"/>
              </a:solidFill>
              <a:effectLst/>
              <a:latin typeface="Arial"/>
              <a:cs typeface="Arial"/>
            </a:endParaRPr>
          </a:p>
        </p:txBody>
      </p:sp>
      <p:sp>
        <p:nvSpPr>
          <p:cNvPr id="4" name="Title 1">
            <a:extLst>
              <a:ext uri="{FF2B5EF4-FFF2-40B4-BE49-F238E27FC236}">
                <a16:creationId xmlns:a16="http://schemas.microsoft.com/office/drawing/2014/main" id="{9651CCD3-4FCB-9CB7-AAAC-8268E3C668BF}"/>
              </a:ext>
            </a:extLst>
          </p:cNvPr>
          <p:cNvSpPr>
            <a:spLocks noGrp="1"/>
          </p:cNvSpPr>
          <p:nvPr>
            <p:ph type="title"/>
          </p:nvPr>
        </p:nvSpPr>
        <p:spPr>
          <a:xfrm>
            <a:off x="620611" y="732024"/>
            <a:ext cx="10515600" cy="1325563"/>
          </a:xfrm>
        </p:spPr>
        <p:txBody>
          <a:bodyPr>
            <a:normAutofit/>
          </a:bodyPr>
          <a:lstStyle/>
          <a:p>
            <a:r>
              <a:rPr lang="en-GB" sz="2400" b="1">
                <a:latin typeface="Arial"/>
                <a:cs typeface="Arial"/>
              </a:rPr>
              <a:t>Discussion</a:t>
            </a:r>
          </a:p>
        </p:txBody>
      </p:sp>
    </p:spTree>
    <p:extLst>
      <p:ext uri="{BB962C8B-B14F-4D97-AF65-F5344CB8AC3E}">
        <p14:creationId xmlns:p14="http://schemas.microsoft.com/office/powerpoint/2010/main" val="2296739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B3B37B-D7EF-7387-ECCE-A23C606FBABC}"/>
              </a:ext>
            </a:extLst>
          </p:cNvPr>
          <p:cNvSpPr>
            <a:spLocks noGrp="1"/>
          </p:cNvSpPr>
          <p:nvPr>
            <p:ph idx="1"/>
          </p:nvPr>
        </p:nvSpPr>
        <p:spPr>
          <a:xfrm>
            <a:off x="700340" y="2138976"/>
            <a:ext cx="10515600" cy="1672079"/>
          </a:xfrm>
        </p:spPr>
        <p:txBody>
          <a:bodyPr vert="horz" lIns="91440" tIns="45720" rIns="91440" bIns="45720" rtlCol="0" anchor="t">
            <a:noAutofit/>
          </a:bodyPr>
          <a:lstStyle/>
          <a:p>
            <a:r>
              <a:rPr lang="en-GB" sz="2000">
                <a:latin typeface="Arial" panose="020B0604020202020204" pitchFamily="34" charset="0"/>
                <a:cs typeface="Arial" panose="020B0604020202020204" pitchFamily="34" charset="0"/>
              </a:rPr>
              <a:t>Review and process the feedback from today’s meeting.</a:t>
            </a:r>
          </a:p>
          <a:p>
            <a:endParaRPr lang="en-GB" sz="2000">
              <a:latin typeface="Arial" panose="020B0604020202020204" pitchFamily="34" charset="0"/>
              <a:cs typeface="Arial" panose="020B0604020202020204" pitchFamily="34" charset="0"/>
            </a:endParaRPr>
          </a:p>
          <a:p>
            <a:r>
              <a:rPr lang="en-GB" sz="2000">
                <a:latin typeface="Arial"/>
                <a:cs typeface="Arial"/>
              </a:rPr>
              <a:t>Use feedback to inform the agenda and format for the meeting of the wider group of c220 parishes on 4 November.</a:t>
            </a:r>
          </a:p>
          <a:p>
            <a:endParaRPr lang="en-GB" sz="2000">
              <a:latin typeface="Arial" panose="020B0604020202020204" pitchFamily="34" charset="0"/>
              <a:cs typeface="Arial" panose="020B0604020202020204" pitchFamily="34" charset="0"/>
            </a:endParaRPr>
          </a:p>
          <a:p>
            <a:r>
              <a:rPr lang="en-GB" sz="2000">
                <a:latin typeface="Arial"/>
                <a:cs typeface="Arial"/>
              </a:rPr>
              <a:t>Use feedback to inform final proposals where appropriate. Being considered by Cabinet 6th November 2025 for submission to Government by 28th November 2025</a:t>
            </a:r>
            <a:endParaRPr lang="en-GB" sz="2000">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a:p>
            <a:r>
              <a:rPr lang="en-GB" sz="2000">
                <a:latin typeface="Arial"/>
                <a:cs typeface="Arial"/>
              </a:rPr>
              <a:t>Arrange a further Working Group meeting for later in the year (we are keen to keep the conversation going with the smaller group and wider group beyond the submission date).</a:t>
            </a:r>
          </a:p>
        </p:txBody>
      </p:sp>
      <p:sp>
        <p:nvSpPr>
          <p:cNvPr id="4" name="Title 1">
            <a:extLst>
              <a:ext uri="{FF2B5EF4-FFF2-40B4-BE49-F238E27FC236}">
                <a16:creationId xmlns:a16="http://schemas.microsoft.com/office/drawing/2014/main" id="{225DCAF6-DEB8-4CDD-CF8A-D73F7AFC7498}"/>
              </a:ext>
            </a:extLst>
          </p:cNvPr>
          <p:cNvSpPr>
            <a:spLocks noGrp="1"/>
          </p:cNvSpPr>
          <p:nvPr>
            <p:ph type="title"/>
          </p:nvPr>
        </p:nvSpPr>
        <p:spPr>
          <a:xfrm>
            <a:off x="755573" y="870065"/>
            <a:ext cx="10515600" cy="1325563"/>
          </a:xfrm>
        </p:spPr>
        <p:txBody>
          <a:bodyPr>
            <a:normAutofit/>
          </a:bodyPr>
          <a:lstStyle/>
          <a:p>
            <a:r>
              <a:rPr lang="en-GB" sz="2400" b="1">
                <a:latin typeface="Arial" panose="020B0604020202020204" pitchFamily="34" charset="0"/>
                <a:cs typeface="Arial" panose="020B0604020202020204" pitchFamily="34" charset="0"/>
              </a:rPr>
              <a:t>Next steps</a:t>
            </a:r>
          </a:p>
        </p:txBody>
      </p:sp>
    </p:spTree>
    <p:extLst>
      <p:ext uri="{BB962C8B-B14F-4D97-AF65-F5344CB8AC3E}">
        <p14:creationId xmlns:p14="http://schemas.microsoft.com/office/powerpoint/2010/main" val="312493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9D1A49-E765-E2C3-04ED-ABDCDAEB1D12}"/>
              </a:ext>
            </a:extLst>
          </p:cNvPr>
          <p:cNvSpPr txBox="1"/>
          <p:nvPr/>
        </p:nvSpPr>
        <p:spPr>
          <a:xfrm>
            <a:off x="935911" y="1193013"/>
            <a:ext cx="10320177" cy="4806444"/>
          </a:xfrm>
          <a:prstGeom prst="rect">
            <a:avLst/>
          </a:prstGeom>
          <a:noFill/>
        </p:spPr>
        <p:txBody>
          <a:bodyPr wrap="square" lIns="91440" tIns="45720" rIns="91440" bIns="45720" rtlCol="0" anchor="t">
            <a:spAutoFit/>
          </a:bodyPr>
          <a:lstStyle/>
          <a:p>
            <a:pPr fontAlgn="base"/>
            <a:r>
              <a:rPr lang="en-GB" b="1">
                <a:solidFill>
                  <a:srgbClr val="000000"/>
                </a:solidFill>
                <a:latin typeface="Arial" panose="020B0604020202020204" pitchFamily="34" charset="0"/>
                <a:cs typeface="Arial" panose="020B0604020202020204" pitchFamily="34" charset="0"/>
              </a:rPr>
              <a:t>Purpose</a:t>
            </a:r>
            <a:r>
              <a:rPr lang="en-US">
                <a:solidFill>
                  <a:srgbClr val="000000"/>
                </a:solidFill>
                <a:latin typeface="Arial" panose="020B0604020202020204" pitchFamily="34" charset="0"/>
                <a:cs typeface="Arial" panose="020B0604020202020204" pitchFamily="34" charset="0"/>
              </a:rPr>
              <a:t>​</a:t>
            </a:r>
          </a:p>
          <a:p>
            <a:pPr fontAlgn="base"/>
            <a:endParaRPr lang="en-US">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a:latin typeface="Arial"/>
                <a:cs typeface="Arial"/>
              </a:rPr>
              <a:t>To update on action points from the last meeting</a:t>
            </a:r>
          </a:p>
          <a:p>
            <a:pPr marL="285750" indent="-285750">
              <a:buFont typeface="Arial" panose="020B0604020202020204" pitchFamily="34" charset="0"/>
              <a:buChar char="•"/>
            </a:pPr>
            <a:r>
              <a:rPr lang="en-GB">
                <a:latin typeface="Arial"/>
                <a:cs typeface="Arial"/>
              </a:rPr>
              <a:t>To update on key workstreams.</a:t>
            </a:r>
            <a:endParaRPr lang="en-GB">
              <a:solidFill>
                <a:srgbClr val="000000"/>
              </a:solidFill>
              <a:latin typeface="Arial"/>
              <a:cs typeface="Arial"/>
            </a:endParaRPr>
          </a:p>
          <a:p>
            <a:pPr marL="285750" indent="-285750">
              <a:buFont typeface="Arial" panose="020B0604020202020204" pitchFamily="34" charset="0"/>
              <a:buChar char="•"/>
            </a:pPr>
            <a:r>
              <a:rPr lang="en-GB">
                <a:latin typeface="Arial" panose="020B0604020202020204" pitchFamily="34" charset="0"/>
                <a:cs typeface="Arial" panose="020B0604020202020204" pitchFamily="34" charset="0"/>
              </a:rPr>
              <a:t>Opportunity for further discussion.</a:t>
            </a:r>
            <a:endParaRPr lang="en-GB" b="1" i="0">
              <a:solidFill>
                <a:srgbClr val="000000"/>
              </a:solidFill>
              <a:effectLst/>
              <a:latin typeface="Arial" panose="020B0604020202020204" pitchFamily="34" charset="0"/>
              <a:cs typeface="Arial" panose="020B0604020202020204" pitchFamily="34" charset="0"/>
            </a:endParaRPr>
          </a:p>
          <a:p>
            <a:pPr algn="l" rtl="0">
              <a:spcBef>
                <a:spcPts val="150"/>
              </a:spcBef>
            </a:pPr>
            <a:endParaRPr lang="en-GB" b="1">
              <a:solidFill>
                <a:srgbClr val="000000"/>
              </a:solidFill>
              <a:latin typeface="Arial" panose="020B0604020202020204" pitchFamily="34" charset="0"/>
              <a:cs typeface="Arial" panose="020B0604020202020204" pitchFamily="34" charset="0"/>
            </a:endParaRPr>
          </a:p>
          <a:p>
            <a:pPr algn="l" rtl="0">
              <a:spcBef>
                <a:spcPts val="150"/>
              </a:spcBef>
            </a:pPr>
            <a:r>
              <a:rPr lang="en-GB" b="1" i="0">
                <a:solidFill>
                  <a:srgbClr val="000000"/>
                </a:solidFill>
                <a:effectLst/>
                <a:latin typeface="Arial" panose="020B0604020202020204" pitchFamily="34" charset="0"/>
                <a:cs typeface="Arial" panose="020B0604020202020204" pitchFamily="34" charset="0"/>
              </a:rPr>
              <a:t>Agenda</a:t>
            </a:r>
          </a:p>
          <a:p>
            <a:pPr marL="457200" algn="l" rtl="0">
              <a:spcBef>
                <a:spcPts val="150"/>
              </a:spcBef>
            </a:pPr>
            <a:endParaRPr lang="en-GB">
              <a:solidFill>
                <a:srgbClr val="000000"/>
              </a:solidFill>
              <a:latin typeface="Arial" panose="020B0604020202020204" pitchFamily="34" charset="0"/>
              <a:cs typeface="Arial" panose="020B0604020202020204" pitchFamily="34" charset="0"/>
            </a:endParaRPr>
          </a:p>
          <a:p>
            <a:pPr marL="342900" indent="-342900" algn="l" rtl="0">
              <a:spcBef>
                <a:spcPts val="150"/>
              </a:spcBef>
              <a:buFont typeface="+mj-lt"/>
              <a:buAutoNum type="arabicPeriod"/>
            </a:pPr>
            <a:r>
              <a:rPr lang="en-GB" b="0" i="0">
                <a:solidFill>
                  <a:srgbClr val="000000"/>
                </a:solidFill>
                <a:effectLst/>
                <a:latin typeface="Arial" panose="020B0604020202020204" pitchFamily="34" charset="0"/>
                <a:cs typeface="Arial" panose="020B0604020202020204" pitchFamily="34" charset="0"/>
              </a:rPr>
              <a:t>Welcome and introductions.</a:t>
            </a:r>
            <a:endParaRPr lang="en-US" b="0" i="0">
              <a:effectLst/>
              <a:latin typeface="Arial" panose="020B0604020202020204" pitchFamily="34" charset="0"/>
              <a:cs typeface="Arial" panose="020B0604020202020204" pitchFamily="34" charset="0"/>
            </a:endParaRPr>
          </a:p>
          <a:p>
            <a:pPr marL="342900" indent="-342900" algn="l" rtl="0">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Update on</a:t>
            </a:r>
            <a:r>
              <a:rPr lang="en-GB" b="0" i="0">
                <a:solidFill>
                  <a:srgbClr val="000000"/>
                </a:solidFill>
                <a:effectLst/>
                <a:latin typeface="Arial" panose="020B0604020202020204" pitchFamily="34" charset="0"/>
                <a:cs typeface="Arial" panose="020B0604020202020204" pitchFamily="34" charset="0"/>
              </a:rPr>
              <a:t> Local Government Reorganisation</a:t>
            </a:r>
            <a:r>
              <a:rPr lang="en-GB">
                <a:solidFill>
                  <a:srgbClr val="000000"/>
                </a:solidFill>
                <a:latin typeface="Arial" panose="020B0604020202020204" pitchFamily="34" charset="0"/>
                <a:cs typeface="Arial" panose="020B0604020202020204" pitchFamily="34" charset="0"/>
              </a:rPr>
              <a:t> (LGR) and Devolution, and timelines.</a:t>
            </a:r>
          </a:p>
          <a:p>
            <a:pPr marL="342900" indent="-342900">
              <a:spcBef>
                <a:spcPts val="150"/>
              </a:spcBef>
              <a:buAutoNum type="arabicPeriod"/>
            </a:pPr>
            <a:r>
              <a:rPr lang="en-GB">
                <a:solidFill>
                  <a:srgbClr val="000000"/>
                </a:solidFill>
                <a:latin typeface="Arial"/>
                <a:cs typeface="Arial"/>
              </a:rPr>
              <a:t>Update on decisions of Full Council on 14th October 2025</a:t>
            </a:r>
          </a:p>
          <a:p>
            <a:pPr marL="342900" indent="-342900">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Town and Parish Council and Parish Meeting survey results.</a:t>
            </a:r>
          </a:p>
          <a:p>
            <a:pPr marL="342900" indent="-342900">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Update on local devolution thinking.</a:t>
            </a:r>
          </a:p>
          <a:p>
            <a:pPr marL="342900" indent="-342900">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Open discussion.</a:t>
            </a:r>
          </a:p>
          <a:p>
            <a:pPr marL="342900" indent="-342900">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Any</a:t>
            </a:r>
            <a:r>
              <a:rPr lang="en-GB" b="0" i="0">
                <a:solidFill>
                  <a:srgbClr val="000000"/>
                </a:solidFill>
                <a:effectLst/>
                <a:latin typeface="Arial" panose="020B0604020202020204" pitchFamily="34" charset="0"/>
                <a:cs typeface="Arial" panose="020B0604020202020204" pitchFamily="34" charset="0"/>
              </a:rPr>
              <a:t> Other </a:t>
            </a:r>
            <a:r>
              <a:rPr lang="en-GB">
                <a:solidFill>
                  <a:srgbClr val="000000"/>
                </a:solidFill>
                <a:latin typeface="Arial" panose="020B0604020202020204" pitchFamily="34" charset="0"/>
                <a:cs typeface="Arial" panose="020B0604020202020204" pitchFamily="34" charset="0"/>
              </a:rPr>
              <a:t>Business.</a:t>
            </a:r>
          </a:p>
          <a:p>
            <a:pPr marL="342900" indent="-342900" algn="l">
              <a:spcBef>
                <a:spcPts val="150"/>
              </a:spcBef>
              <a:buFont typeface="+mj-lt"/>
              <a:buAutoNum type="arabicPeriod"/>
            </a:pPr>
            <a:r>
              <a:rPr lang="en-GB">
                <a:solidFill>
                  <a:srgbClr val="000000"/>
                </a:solidFill>
                <a:latin typeface="Arial" panose="020B0604020202020204" pitchFamily="34" charset="0"/>
                <a:cs typeface="Arial" panose="020B0604020202020204" pitchFamily="34" charset="0"/>
              </a:rPr>
              <a:t>Close.</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4161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9F58E-2A17-F911-DC74-C32284C7355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6A3F400-5379-8B20-BF7A-E4D72E72638E}"/>
              </a:ext>
            </a:extLst>
          </p:cNvPr>
          <p:cNvSpPr txBox="1"/>
          <p:nvPr/>
        </p:nvSpPr>
        <p:spPr>
          <a:xfrm>
            <a:off x="690321" y="1060243"/>
            <a:ext cx="5523245" cy="461665"/>
          </a:xfrm>
          <a:prstGeom prst="rect">
            <a:avLst/>
          </a:prstGeom>
          <a:noFill/>
        </p:spPr>
        <p:txBody>
          <a:bodyPr wrap="square" lIns="91440" tIns="45720" rIns="91440" bIns="45720" rtlCol="0" anchor="t">
            <a:spAutoFit/>
          </a:bodyPr>
          <a:lstStyle/>
          <a:p>
            <a:r>
              <a:rPr lang="en-GB" sz="2400" b="1">
                <a:latin typeface="Arial"/>
                <a:cs typeface="Arial"/>
              </a:rPr>
              <a:t>New ways of working</a:t>
            </a:r>
          </a:p>
        </p:txBody>
      </p:sp>
      <p:pic>
        <p:nvPicPr>
          <p:cNvPr id="2" name="Picture 1">
            <a:extLst>
              <a:ext uri="{FF2B5EF4-FFF2-40B4-BE49-F238E27FC236}">
                <a16:creationId xmlns:a16="http://schemas.microsoft.com/office/drawing/2014/main" id="{9996D09B-2959-7C04-36BC-5ED8DCEB10E4}"/>
              </a:ext>
            </a:extLst>
          </p:cNvPr>
          <p:cNvPicPr>
            <a:picLocks noChangeAspect="1"/>
          </p:cNvPicPr>
          <p:nvPr/>
        </p:nvPicPr>
        <p:blipFill>
          <a:blip r:embed="rId2"/>
          <a:stretch>
            <a:fillRect/>
          </a:stretch>
        </p:blipFill>
        <p:spPr>
          <a:xfrm>
            <a:off x="801523" y="1708995"/>
            <a:ext cx="7018535" cy="3627097"/>
          </a:xfrm>
          <a:prstGeom prst="rect">
            <a:avLst/>
          </a:prstGeom>
        </p:spPr>
      </p:pic>
      <p:pic>
        <p:nvPicPr>
          <p:cNvPr id="3" name="Picture 2">
            <a:extLst>
              <a:ext uri="{FF2B5EF4-FFF2-40B4-BE49-F238E27FC236}">
                <a16:creationId xmlns:a16="http://schemas.microsoft.com/office/drawing/2014/main" id="{753B5971-DDD8-E549-F4DD-40EEDBC21F4C}"/>
              </a:ext>
            </a:extLst>
          </p:cNvPr>
          <p:cNvPicPr>
            <a:picLocks noChangeAspect="1"/>
          </p:cNvPicPr>
          <p:nvPr/>
        </p:nvPicPr>
        <p:blipFill>
          <a:blip r:embed="rId3"/>
          <a:stretch>
            <a:fillRect/>
          </a:stretch>
        </p:blipFill>
        <p:spPr>
          <a:xfrm>
            <a:off x="7820058" y="1369863"/>
            <a:ext cx="3946517" cy="4118274"/>
          </a:xfrm>
          <a:prstGeom prst="rect">
            <a:avLst/>
          </a:prstGeom>
        </p:spPr>
      </p:pic>
      <p:pic>
        <p:nvPicPr>
          <p:cNvPr id="10242" name="Picture 2">
            <a:extLst>
              <a:ext uri="{FF2B5EF4-FFF2-40B4-BE49-F238E27FC236}">
                <a16:creationId xmlns:a16="http://schemas.microsoft.com/office/drawing/2014/main" id="{9B3EAECC-A7C6-7EC4-607A-14DED401BA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84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167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Process 17">
            <a:extLst>
              <a:ext uri="{FF2B5EF4-FFF2-40B4-BE49-F238E27FC236}">
                <a16:creationId xmlns:a16="http://schemas.microsoft.com/office/drawing/2014/main" id="{924C5FF0-3910-5769-0469-CC98C7B28432}"/>
              </a:ext>
            </a:extLst>
          </p:cNvPr>
          <p:cNvSpPr/>
          <p:nvPr/>
        </p:nvSpPr>
        <p:spPr>
          <a:xfrm>
            <a:off x="8868016" y="1941647"/>
            <a:ext cx="2165406" cy="1437198"/>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lowchart: Process 3">
            <a:extLst>
              <a:ext uri="{FF2B5EF4-FFF2-40B4-BE49-F238E27FC236}">
                <a16:creationId xmlns:a16="http://schemas.microsoft.com/office/drawing/2014/main" id="{EEF32A19-C133-007B-8DC7-A3D5AA6E0357}"/>
              </a:ext>
            </a:extLst>
          </p:cNvPr>
          <p:cNvSpPr/>
          <p:nvPr/>
        </p:nvSpPr>
        <p:spPr>
          <a:xfrm>
            <a:off x="848222" y="1960776"/>
            <a:ext cx="2174020" cy="1441837"/>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E265C342-B54A-3EC0-1B98-71218E071F85}"/>
              </a:ext>
            </a:extLst>
          </p:cNvPr>
          <p:cNvSpPr txBox="1"/>
          <p:nvPr/>
        </p:nvSpPr>
        <p:spPr>
          <a:xfrm>
            <a:off x="699847" y="1140702"/>
            <a:ext cx="3840480" cy="461665"/>
          </a:xfrm>
          <a:prstGeom prst="rect">
            <a:avLst/>
          </a:prstGeom>
          <a:noFill/>
        </p:spPr>
        <p:txBody>
          <a:bodyPr wrap="square" lIns="91440" tIns="45720" rIns="91440" bIns="45720" rtlCol="0" anchor="t">
            <a:spAutoFit/>
          </a:bodyPr>
          <a:lstStyle/>
          <a:p>
            <a:r>
              <a:rPr lang="en-GB" sz="2400" b="1">
                <a:latin typeface="Arial"/>
                <a:cs typeface="Arial"/>
              </a:rPr>
              <a:t>Timeline</a:t>
            </a:r>
          </a:p>
        </p:txBody>
      </p:sp>
      <p:sp>
        <p:nvSpPr>
          <p:cNvPr id="10" name="Flowchart: Process 9">
            <a:extLst>
              <a:ext uri="{FF2B5EF4-FFF2-40B4-BE49-F238E27FC236}">
                <a16:creationId xmlns:a16="http://schemas.microsoft.com/office/drawing/2014/main" id="{AA318D8F-EE70-6D5A-0350-23D212D88630}"/>
              </a:ext>
            </a:extLst>
          </p:cNvPr>
          <p:cNvSpPr/>
          <p:nvPr/>
        </p:nvSpPr>
        <p:spPr>
          <a:xfrm>
            <a:off x="3548329" y="1960776"/>
            <a:ext cx="2165406" cy="1441837"/>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owchart: Process 10">
            <a:extLst>
              <a:ext uri="{FF2B5EF4-FFF2-40B4-BE49-F238E27FC236}">
                <a16:creationId xmlns:a16="http://schemas.microsoft.com/office/drawing/2014/main" id="{F2098682-69EC-A6EF-500E-9AEDC166C071}"/>
              </a:ext>
            </a:extLst>
          </p:cNvPr>
          <p:cNvSpPr/>
          <p:nvPr/>
        </p:nvSpPr>
        <p:spPr>
          <a:xfrm>
            <a:off x="6184992" y="1963094"/>
            <a:ext cx="2165406" cy="1437198"/>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98C0D3AA-36FB-40B8-04D6-547BE8DE4BBC}"/>
              </a:ext>
            </a:extLst>
          </p:cNvPr>
          <p:cNvSpPr txBox="1"/>
          <p:nvPr/>
        </p:nvSpPr>
        <p:spPr>
          <a:xfrm>
            <a:off x="840073" y="2136544"/>
            <a:ext cx="2096156" cy="1077218"/>
          </a:xfrm>
          <a:prstGeom prst="rect">
            <a:avLst/>
          </a:prstGeom>
          <a:noFill/>
        </p:spPr>
        <p:txBody>
          <a:bodyPr wrap="square" rtlCol="0">
            <a:spAutoFit/>
          </a:bodyPr>
          <a:lstStyle/>
          <a:p>
            <a:pPr algn="ctr"/>
            <a:r>
              <a:rPr lang="en-GB" sz="1600" b="0" i="0" u="none" strike="noStrike">
                <a:solidFill>
                  <a:srgbClr val="000000"/>
                </a:solidFill>
                <a:effectLst/>
                <a:latin typeface="Arial" panose="020B0604020202020204" pitchFamily="34" charset="0"/>
                <a:cs typeface="Arial" panose="020B0604020202020204" pitchFamily="34" charset="0"/>
              </a:rPr>
              <a:t>English Devolution White Paper published on 16 December 2024</a:t>
            </a:r>
            <a:endParaRPr lang="en-GB" sz="160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EA190C0B-9341-2091-470F-F6256925424A}"/>
              </a:ext>
            </a:extLst>
          </p:cNvPr>
          <p:cNvSpPr txBox="1"/>
          <p:nvPr/>
        </p:nvSpPr>
        <p:spPr>
          <a:xfrm>
            <a:off x="3727933" y="2124296"/>
            <a:ext cx="1871207" cy="1077218"/>
          </a:xfrm>
          <a:prstGeom prst="rect">
            <a:avLst/>
          </a:prstGeom>
          <a:noFill/>
        </p:spPr>
        <p:txBody>
          <a:bodyPr wrap="square" lIns="91440" tIns="45720" rIns="91440" bIns="45720" rtlCol="0" anchor="t">
            <a:spAutoFit/>
          </a:bodyPr>
          <a:lstStyle/>
          <a:p>
            <a:pPr algn="ctr"/>
            <a:r>
              <a:rPr lang="en-GB" sz="1600">
                <a:latin typeface="Arial"/>
                <a:cs typeface="Arial"/>
              </a:rPr>
              <a:t>Formal invitation to submit interim plans received on</a:t>
            </a:r>
            <a:br>
              <a:rPr lang="en-GB" sz="1600">
                <a:latin typeface="Arial" panose="020B0604020202020204" pitchFamily="34" charset="0"/>
                <a:cs typeface="Arial" panose="020B0604020202020204" pitchFamily="34" charset="0"/>
              </a:rPr>
            </a:br>
            <a:r>
              <a:rPr lang="en-GB" sz="1600">
                <a:latin typeface="Arial"/>
                <a:cs typeface="Arial"/>
              </a:rPr>
              <a:t>5 February 2025</a:t>
            </a:r>
          </a:p>
        </p:txBody>
      </p:sp>
      <p:sp>
        <p:nvSpPr>
          <p:cNvPr id="15" name="TextBox 14">
            <a:extLst>
              <a:ext uri="{FF2B5EF4-FFF2-40B4-BE49-F238E27FC236}">
                <a16:creationId xmlns:a16="http://schemas.microsoft.com/office/drawing/2014/main" id="{DA851D52-9558-F28F-2DCB-6597DB5003CF}"/>
              </a:ext>
            </a:extLst>
          </p:cNvPr>
          <p:cNvSpPr txBox="1"/>
          <p:nvPr/>
        </p:nvSpPr>
        <p:spPr>
          <a:xfrm>
            <a:off x="6351924" y="2080146"/>
            <a:ext cx="1770656" cy="1077218"/>
          </a:xfrm>
          <a:prstGeom prst="rect">
            <a:avLst/>
          </a:prstGeom>
          <a:noFill/>
        </p:spPr>
        <p:txBody>
          <a:bodyPr wrap="square" lIns="91440" tIns="45720" rIns="91440" bIns="45720" rtlCol="0" anchor="t">
            <a:spAutoFit/>
          </a:bodyPr>
          <a:lstStyle/>
          <a:p>
            <a:pPr algn="ctr"/>
            <a:r>
              <a:rPr lang="en-GB" sz="1600" b="0" i="0">
                <a:solidFill>
                  <a:srgbClr val="000000"/>
                </a:solidFill>
                <a:effectLst/>
                <a:latin typeface="Arial"/>
                <a:cs typeface="Arial"/>
              </a:rPr>
              <a:t>Interim </a:t>
            </a:r>
            <a:r>
              <a:rPr lang="en-GB" sz="1600">
                <a:solidFill>
                  <a:srgbClr val="000000"/>
                </a:solidFill>
                <a:latin typeface="Arial"/>
                <a:cs typeface="Arial"/>
              </a:rPr>
              <a:t>plans</a:t>
            </a:r>
            <a:r>
              <a:rPr lang="en-GB" sz="1600" b="0" i="0">
                <a:solidFill>
                  <a:srgbClr val="000000"/>
                </a:solidFill>
                <a:effectLst/>
                <a:latin typeface="Arial"/>
                <a:cs typeface="Arial"/>
              </a:rPr>
              <a:t> submitted by </a:t>
            </a:r>
            <a:r>
              <a:rPr lang="en-GB" sz="1600">
                <a:solidFill>
                  <a:srgbClr val="000000"/>
                </a:solidFill>
                <a:latin typeface="Arial"/>
                <a:cs typeface="Arial"/>
              </a:rPr>
              <a:t>Councils</a:t>
            </a:r>
            <a:r>
              <a:rPr lang="en-GB" sz="1600" b="0" i="0">
                <a:solidFill>
                  <a:srgbClr val="000000"/>
                </a:solidFill>
                <a:effectLst/>
                <a:latin typeface="Arial"/>
                <a:cs typeface="Arial"/>
              </a:rPr>
              <a:t> on 21 March 2025 </a:t>
            </a:r>
            <a:endParaRPr lang="en-GB" sz="1600">
              <a:latin typeface="Arial"/>
              <a:cs typeface="Arial"/>
            </a:endParaRPr>
          </a:p>
        </p:txBody>
      </p:sp>
      <p:sp>
        <p:nvSpPr>
          <p:cNvPr id="16" name="TextBox 15">
            <a:extLst>
              <a:ext uri="{FF2B5EF4-FFF2-40B4-BE49-F238E27FC236}">
                <a16:creationId xmlns:a16="http://schemas.microsoft.com/office/drawing/2014/main" id="{941E7D1E-2A7A-B70A-9854-066B9CEC08FC}"/>
              </a:ext>
            </a:extLst>
          </p:cNvPr>
          <p:cNvSpPr txBox="1"/>
          <p:nvPr/>
        </p:nvSpPr>
        <p:spPr>
          <a:xfrm>
            <a:off x="8922598" y="2058698"/>
            <a:ext cx="2056242" cy="1077218"/>
          </a:xfrm>
          <a:prstGeom prst="rect">
            <a:avLst/>
          </a:prstGeom>
          <a:noFill/>
        </p:spPr>
        <p:txBody>
          <a:bodyPr wrap="square" lIns="91440" tIns="45720" rIns="91440" bIns="45720" rtlCol="0" anchor="t">
            <a:spAutoFit/>
          </a:bodyPr>
          <a:lstStyle/>
          <a:p>
            <a:pPr algn="ctr"/>
            <a:r>
              <a:rPr lang="en-GB" sz="1600">
                <a:latin typeface="Arial"/>
                <a:cs typeface="Arial"/>
              </a:rPr>
              <a:t>Feedback on interim plans sent to Councils on 3 June 2025</a:t>
            </a:r>
          </a:p>
        </p:txBody>
      </p:sp>
      <p:cxnSp>
        <p:nvCxnSpPr>
          <p:cNvPr id="20" name="Straight Arrow Connector 19">
            <a:extLst>
              <a:ext uri="{FF2B5EF4-FFF2-40B4-BE49-F238E27FC236}">
                <a16:creationId xmlns:a16="http://schemas.microsoft.com/office/drawing/2014/main" id="{779F0A7C-D30F-9F2E-7442-A10CC27F2E34}"/>
              </a:ext>
            </a:extLst>
          </p:cNvPr>
          <p:cNvCxnSpPr>
            <a:cxnSpLocks/>
          </p:cNvCxnSpPr>
          <p:nvPr/>
        </p:nvCxnSpPr>
        <p:spPr>
          <a:xfrm flipV="1">
            <a:off x="3073446" y="2680311"/>
            <a:ext cx="347870" cy="13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 name="Straight Arrow Connector 20">
            <a:extLst>
              <a:ext uri="{FF2B5EF4-FFF2-40B4-BE49-F238E27FC236}">
                <a16:creationId xmlns:a16="http://schemas.microsoft.com/office/drawing/2014/main" id="{BDAE1C5A-76B3-0156-1139-2DAFB9E7ADAE}"/>
              </a:ext>
            </a:extLst>
          </p:cNvPr>
          <p:cNvCxnSpPr>
            <a:cxnSpLocks/>
          </p:cNvCxnSpPr>
          <p:nvPr/>
        </p:nvCxnSpPr>
        <p:spPr>
          <a:xfrm flipV="1">
            <a:off x="5748026" y="2682903"/>
            <a:ext cx="347870" cy="13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2" name="Straight Arrow Connector 21">
            <a:extLst>
              <a:ext uri="{FF2B5EF4-FFF2-40B4-BE49-F238E27FC236}">
                <a16:creationId xmlns:a16="http://schemas.microsoft.com/office/drawing/2014/main" id="{377DA129-E854-60EA-5D07-1F73B75B7EDB}"/>
              </a:ext>
            </a:extLst>
          </p:cNvPr>
          <p:cNvCxnSpPr>
            <a:cxnSpLocks/>
          </p:cNvCxnSpPr>
          <p:nvPr/>
        </p:nvCxnSpPr>
        <p:spPr>
          <a:xfrm flipV="1">
            <a:off x="8451564" y="2658863"/>
            <a:ext cx="347870" cy="13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3" name="Flowchart: Process 22">
            <a:extLst>
              <a:ext uri="{FF2B5EF4-FFF2-40B4-BE49-F238E27FC236}">
                <a16:creationId xmlns:a16="http://schemas.microsoft.com/office/drawing/2014/main" id="{08C6527A-17BB-DC25-8842-94419A020995}"/>
              </a:ext>
            </a:extLst>
          </p:cNvPr>
          <p:cNvSpPr/>
          <p:nvPr/>
        </p:nvSpPr>
        <p:spPr>
          <a:xfrm>
            <a:off x="3299769" y="3943375"/>
            <a:ext cx="5353547" cy="777962"/>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a:p>
        </p:txBody>
      </p:sp>
      <p:sp>
        <p:nvSpPr>
          <p:cNvPr id="24" name="TextBox 23">
            <a:extLst>
              <a:ext uri="{FF2B5EF4-FFF2-40B4-BE49-F238E27FC236}">
                <a16:creationId xmlns:a16="http://schemas.microsoft.com/office/drawing/2014/main" id="{2344D477-F791-966E-1CAD-0CAF00C6E1CF}"/>
              </a:ext>
            </a:extLst>
          </p:cNvPr>
          <p:cNvSpPr txBox="1"/>
          <p:nvPr/>
        </p:nvSpPr>
        <p:spPr>
          <a:xfrm>
            <a:off x="3301952" y="5252547"/>
            <a:ext cx="5353547" cy="584775"/>
          </a:xfrm>
          <a:prstGeom prst="rect">
            <a:avLst/>
          </a:prstGeom>
          <a:noFill/>
        </p:spPr>
        <p:txBody>
          <a:bodyPr wrap="square" lIns="91440" tIns="45720" rIns="91440" bIns="45720" rtlCol="0" anchor="t">
            <a:spAutoFit/>
          </a:bodyPr>
          <a:lstStyle/>
          <a:p>
            <a:pPr algn="ctr" fontAlgn="base"/>
            <a:r>
              <a:rPr lang="en-GB" sz="1600">
                <a:solidFill>
                  <a:srgbClr val="000000"/>
                </a:solidFill>
                <a:latin typeface="Arial"/>
                <a:cs typeface="Arial"/>
              </a:rPr>
              <a:t>Full proposals</a:t>
            </a:r>
            <a:r>
              <a:rPr lang="en-GB" sz="1600" b="0" i="0" u="none" strike="noStrike">
                <a:solidFill>
                  <a:srgbClr val="000000"/>
                </a:solidFill>
                <a:effectLst/>
                <a:latin typeface="Arial"/>
                <a:cs typeface="Arial"/>
              </a:rPr>
              <a:t> for reorganisation to be submitted by 28 November 2025.</a:t>
            </a:r>
            <a:endParaRPr lang="en-GB" sz="1600" b="0" i="0">
              <a:solidFill>
                <a:srgbClr val="000000"/>
              </a:solidFill>
              <a:effectLst/>
              <a:latin typeface="Arial"/>
              <a:cs typeface="Arial"/>
            </a:endParaRPr>
          </a:p>
        </p:txBody>
      </p:sp>
      <p:pic>
        <p:nvPicPr>
          <p:cNvPr id="4098" name="Picture 2">
            <a:extLst>
              <a:ext uri="{FF2B5EF4-FFF2-40B4-BE49-F238E27FC236}">
                <a16:creationId xmlns:a16="http://schemas.microsoft.com/office/drawing/2014/main" id="{A11C844E-5C80-EFDB-BB39-1B8155A576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77"/>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2" name="Flowchart: Process 1">
            <a:extLst>
              <a:ext uri="{FF2B5EF4-FFF2-40B4-BE49-F238E27FC236}">
                <a16:creationId xmlns:a16="http://schemas.microsoft.com/office/drawing/2014/main" id="{0239BAF1-B207-D77F-49D0-8FF17122BDA2}"/>
              </a:ext>
            </a:extLst>
          </p:cNvPr>
          <p:cNvSpPr/>
          <p:nvPr/>
        </p:nvSpPr>
        <p:spPr>
          <a:xfrm>
            <a:off x="3269769" y="5155375"/>
            <a:ext cx="5353547" cy="777962"/>
          </a:xfrm>
          <a:prstGeom prst="flowChartProcess">
            <a:avLst/>
          </a:prstGeom>
          <a:solidFill>
            <a:schemeClr val="tx2">
              <a:lumMod val="10000"/>
              <a:lumOff val="9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solidFill>
                  <a:schemeClr val="tx1"/>
                </a:solidFill>
                <a:latin typeface="Arial"/>
                <a:cs typeface="Arial"/>
              </a:rPr>
              <a:t>Government decision on the model of unitary Local Government for Warwickshire, likely Summer 2026 following consultation</a:t>
            </a:r>
            <a:endParaRPr lang="en-US" sz="1600">
              <a:solidFill>
                <a:schemeClr val="tx1"/>
              </a:solidFill>
              <a:latin typeface="Arial"/>
              <a:cs typeface="Arial"/>
            </a:endParaRPr>
          </a:p>
        </p:txBody>
      </p:sp>
      <p:sp>
        <p:nvSpPr>
          <p:cNvPr id="3" name="TextBox 2">
            <a:extLst>
              <a:ext uri="{FF2B5EF4-FFF2-40B4-BE49-F238E27FC236}">
                <a16:creationId xmlns:a16="http://schemas.microsoft.com/office/drawing/2014/main" id="{486AFA45-A052-7CB4-EF28-95F239672286}"/>
              </a:ext>
            </a:extLst>
          </p:cNvPr>
          <p:cNvSpPr txBox="1"/>
          <p:nvPr/>
        </p:nvSpPr>
        <p:spPr>
          <a:xfrm>
            <a:off x="3301951" y="4040547"/>
            <a:ext cx="5353547" cy="584775"/>
          </a:xfrm>
          <a:prstGeom prst="rect">
            <a:avLst/>
          </a:prstGeom>
          <a:noFill/>
        </p:spPr>
        <p:txBody>
          <a:bodyPr wrap="square" lIns="91440" tIns="45720" rIns="91440" bIns="45720" rtlCol="0" anchor="t">
            <a:spAutoFit/>
          </a:bodyPr>
          <a:lstStyle/>
          <a:p>
            <a:pPr algn="ctr" fontAlgn="base"/>
            <a:r>
              <a:rPr lang="en-GB" sz="1600">
                <a:solidFill>
                  <a:srgbClr val="000000"/>
                </a:solidFill>
                <a:latin typeface="Arial"/>
                <a:cs typeface="Arial"/>
              </a:rPr>
              <a:t>Full proposals</a:t>
            </a:r>
            <a:r>
              <a:rPr lang="en-GB" sz="1600" b="0" i="0" u="none" strike="noStrike">
                <a:solidFill>
                  <a:srgbClr val="000000"/>
                </a:solidFill>
                <a:effectLst/>
                <a:latin typeface="Arial"/>
                <a:cs typeface="Arial"/>
              </a:rPr>
              <a:t> for reorganisation to be submitted by 28 November 2025.</a:t>
            </a:r>
            <a:endParaRPr lang="en-GB" sz="1600" b="0" i="0">
              <a:solidFill>
                <a:srgbClr val="000000"/>
              </a:solidFill>
              <a:effectLst/>
              <a:latin typeface="Arial"/>
              <a:cs typeface="Arial"/>
            </a:endParaRPr>
          </a:p>
        </p:txBody>
      </p:sp>
    </p:spTree>
    <p:extLst>
      <p:ext uri="{BB962C8B-B14F-4D97-AF65-F5344CB8AC3E}">
        <p14:creationId xmlns:p14="http://schemas.microsoft.com/office/powerpoint/2010/main" val="220121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DF9F2-FF77-70DC-7D38-D9EB57E110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A4B2C-6816-1570-5111-D05CE9DA7253}"/>
              </a:ext>
            </a:extLst>
          </p:cNvPr>
          <p:cNvSpPr>
            <a:spLocks noGrp="1"/>
          </p:cNvSpPr>
          <p:nvPr>
            <p:ph type="title"/>
          </p:nvPr>
        </p:nvSpPr>
        <p:spPr>
          <a:xfrm>
            <a:off x="534307" y="728563"/>
            <a:ext cx="10515600" cy="1325563"/>
          </a:xfrm>
        </p:spPr>
        <p:txBody>
          <a:bodyPr>
            <a:normAutofit/>
          </a:bodyPr>
          <a:lstStyle/>
          <a:p>
            <a:r>
              <a:rPr lang="en-GB" sz="2400" b="1">
                <a:latin typeface="Arial"/>
                <a:cs typeface="Arial"/>
              </a:rPr>
              <a:t>WCC Full Council meeting 14 October 2025</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5758B440-E9E9-9984-4EA0-97198E29B1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C965C7E4-3569-F219-CF8D-0665CE8B07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C49E0B6-AA04-0623-3E38-89E6A1540AD2}"/>
              </a:ext>
            </a:extLst>
          </p:cNvPr>
          <p:cNvSpPr txBox="1"/>
          <p:nvPr/>
        </p:nvSpPr>
        <p:spPr>
          <a:xfrm>
            <a:off x="533000" y="1715782"/>
            <a:ext cx="10314214"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latin typeface="Arial"/>
                <a:cs typeface="Arial"/>
              </a:rPr>
              <a:t>Full Council agreed the following motions:</a:t>
            </a:r>
          </a:p>
          <a:p>
            <a:pPr marL="285750" indent="-285750">
              <a:buFont typeface="Arial"/>
              <a:buChar char="•"/>
            </a:pPr>
            <a:endParaRPr lang="en-GB">
              <a:latin typeface="Arial" panose="020B0604020202020204" pitchFamily="34" charset="0"/>
              <a:cs typeface="Arial" panose="020B0604020202020204" pitchFamily="34" charset="0"/>
            </a:endParaRPr>
          </a:p>
          <a:p>
            <a:pPr fontAlgn="base"/>
            <a:r>
              <a:rPr lang="en-GB" i="1">
                <a:latin typeface="Arial" panose="020B0604020202020204" pitchFamily="34" charset="0"/>
                <a:cs typeface="Arial" panose="020B0604020202020204" pitchFamily="34" charset="0"/>
              </a:rPr>
              <a:t>The Council recognises the importance of Town and Parish Councils, supports the establishment of such councils where they do not currently exist (e.g., Nuneaton, Rugby, Bedworth, and Bulkington), and endorses the role of Town and Parish Councils as a necessary means of preserving local identity along with the devolution of roles and powers to such councils where there is an appetite to do so.</a:t>
            </a:r>
          </a:p>
          <a:p>
            <a:pPr fontAlgn="base"/>
            <a:endParaRPr lang="en-GB" i="1">
              <a:latin typeface="Arial" panose="020B0604020202020204" pitchFamily="34" charset="0"/>
              <a:cs typeface="Arial" panose="020B0604020202020204" pitchFamily="34" charset="0"/>
            </a:endParaRPr>
          </a:p>
          <a:p>
            <a:pPr fontAlgn="base"/>
            <a:r>
              <a:rPr lang="en-GB" i="1">
                <a:latin typeface="Arial"/>
                <a:cs typeface="Arial"/>
              </a:rPr>
              <a:t>The Council accepts that full constituent membership of the West Midlands Combined Authority would be the best arrangement for any new unitary authority or authorities in Warwickshire to meet the Government’s requirement of full devolution. </a:t>
            </a:r>
          </a:p>
          <a:p>
            <a:endParaRPr lang="en-GB">
              <a:latin typeface="Arial"/>
              <a:cs typeface="Arial"/>
            </a:endParaRPr>
          </a:p>
          <a:p>
            <a:r>
              <a:rPr lang="en-GB" i="1">
                <a:latin typeface="Arial"/>
                <a:ea typeface="+mn-lt"/>
                <a:cs typeface="+mn-lt"/>
              </a:rPr>
              <a:t>The Council supports the proposal of a single unitary council for Warwickshire as the optimum model of local governance.</a:t>
            </a:r>
            <a:endParaRPr lang="en-GB" i="1">
              <a:latin typeface="Arial"/>
            </a:endParaRPr>
          </a:p>
          <a:p>
            <a:pPr marL="285750" indent="-285750">
              <a:buFont typeface="Arial"/>
              <a:buChar char="•"/>
            </a:pPr>
            <a:endParaRPr lang="en-GB"/>
          </a:p>
        </p:txBody>
      </p:sp>
    </p:spTree>
    <p:extLst>
      <p:ext uri="{BB962C8B-B14F-4D97-AF65-F5344CB8AC3E}">
        <p14:creationId xmlns:p14="http://schemas.microsoft.com/office/powerpoint/2010/main" val="111278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05018-268D-910D-889E-EA90F6966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F1AD47-8450-3057-F0D9-3CC11835EAE7}"/>
              </a:ext>
            </a:extLst>
          </p:cNvPr>
          <p:cNvSpPr>
            <a:spLocks noGrp="1"/>
          </p:cNvSpPr>
          <p:nvPr>
            <p:ph type="title"/>
          </p:nvPr>
        </p:nvSpPr>
        <p:spPr>
          <a:xfrm>
            <a:off x="557316" y="733675"/>
            <a:ext cx="10515600" cy="1325563"/>
          </a:xfrm>
        </p:spPr>
        <p:txBody>
          <a:bodyPr>
            <a:normAutofit/>
          </a:bodyPr>
          <a:lstStyle/>
          <a:p>
            <a:r>
              <a:rPr lang="en-GB" sz="2400" b="1">
                <a:latin typeface="Arial"/>
                <a:cs typeface="Arial"/>
              </a:rPr>
              <a:t>Town and Parish Council Survey</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BA58F1B7-D6C3-7184-2498-4E6CDE39D3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83965F6B-25F9-7B25-3220-905BD4ED2C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E4843A1-8E5F-DE2D-2587-61857C3BED43}"/>
              </a:ext>
            </a:extLst>
          </p:cNvPr>
          <p:cNvSpPr txBox="1"/>
          <p:nvPr/>
        </p:nvSpPr>
        <p:spPr>
          <a:xfrm>
            <a:off x="849612" y="1983511"/>
            <a:ext cx="10314214"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1600">
                <a:latin typeface="Arial" panose="020B0604020202020204" pitchFamily="34" charset="0"/>
                <a:cs typeface="Arial" panose="020B0604020202020204" pitchFamily="34" charset="0"/>
              </a:rPr>
              <a:t>An online survey to seek a clearer understanding of the views of Town and Parish Councils and Parish Meetings on LGR and Devolution took place over September.</a:t>
            </a:r>
          </a:p>
          <a:p>
            <a:pPr marL="285750" indent="-285750">
              <a:buFont typeface="Arial"/>
              <a:buChar char="•"/>
            </a:pPr>
            <a:endParaRPr lang="en-US" sz="1600">
              <a:latin typeface="Arial" panose="020B0604020202020204" pitchFamily="34" charset="0"/>
              <a:cs typeface="Arial" panose="020B0604020202020204" pitchFamily="34" charset="0"/>
            </a:endParaRPr>
          </a:p>
          <a:p>
            <a:pPr marL="285750" indent="-285750">
              <a:buFont typeface="Arial"/>
              <a:buChar char="•"/>
            </a:pPr>
            <a:r>
              <a:rPr lang="en-GB" sz="1600">
                <a:latin typeface="Arial" panose="020B0604020202020204" pitchFamily="34" charset="0"/>
                <a:cs typeface="Arial" panose="020B0604020202020204" pitchFamily="34" charset="0"/>
              </a:rPr>
              <a:t>The findings help all stakeholders to understand the needs, opportunities, and challenges faced by Town and Parish Councils and Parish Meetings in relation to proposed changes. </a:t>
            </a:r>
          </a:p>
          <a:p>
            <a:pPr marL="285750" indent="-285750">
              <a:buFont typeface="Arial"/>
              <a:buChar char="•"/>
            </a:pPr>
            <a:endParaRPr lang="en-GB" sz="1600">
              <a:latin typeface="Arial" panose="020B0604020202020204" pitchFamily="34" charset="0"/>
              <a:cs typeface="Arial" panose="020B0604020202020204" pitchFamily="34" charset="0"/>
            </a:endParaRPr>
          </a:p>
          <a:p>
            <a:pPr marL="285750" indent="-285750">
              <a:buFont typeface="Arial"/>
              <a:buChar char="•"/>
            </a:pPr>
            <a:r>
              <a:rPr lang="en-GB" sz="1600">
                <a:latin typeface="Arial" panose="020B0604020202020204" pitchFamily="34" charset="0"/>
                <a:cs typeface="Arial" panose="020B0604020202020204" pitchFamily="34" charset="0"/>
              </a:rPr>
              <a:t>The findings support further conversations with, and between, Town and Parish Councils and Parish Meetings.</a:t>
            </a:r>
          </a:p>
          <a:p>
            <a:pPr marL="285750" indent="-285750">
              <a:buFont typeface="Arial"/>
              <a:buChar char="•"/>
            </a:pPr>
            <a:endParaRPr lang="en-GB" sz="1600">
              <a:latin typeface="Arial" panose="020B0604020202020204" pitchFamily="34" charset="0"/>
              <a:cs typeface="Arial" panose="020B0604020202020204" pitchFamily="34" charset="0"/>
            </a:endParaRPr>
          </a:p>
          <a:p>
            <a:pPr marL="285750" indent="-285750">
              <a:buFont typeface="Arial"/>
              <a:buChar char="•"/>
            </a:pPr>
            <a:r>
              <a:rPr lang="en-GB" sz="1600">
                <a:latin typeface="Arial" panose="020B0604020202020204" pitchFamily="34" charset="0"/>
                <a:cs typeface="Arial" panose="020B0604020202020204" pitchFamily="34" charset="0"/>
              </a:rPr>
              <a:t>The invitation to complete the survey was sent to all Town and Parish Councils, and where contact details were available, to Parish Meetings. </a:t>
            </a:r>
          </a:p>
          <a:p>
            <a:pPr marL="285750" indent="-285750">
              <a:buFont typeface="Arial"/>
              <a:buChar char="•"/>
            </a:pPr>
            <a:endParaRPr lang="en-GB" sz="1600">
              <a:latin typeface="Arial" panose="020B0604020202020204" pitchFamily="34" charset="0"/>
              <a:cs typeface="Arial" panose="020B0604020202020204" pitchFamily="34" charset="0"/>
            </a:endParaRPr>
          </a:p>
          <a:p>
            <a:pPr marL="285750" indent="-285750">
              <a:buFont typeface="Arial"/>
              <a:buChar char="•"/>
            </a:pPr>
            <a:r>
              <a:rPr lang="en-GB" sz="1600">
                <a:latin typeface="Arial" panose="020B0604020202020204" pitchFamily="34" charset="0"/>
                <a:cs typeface="Arial" panose="020B0604020202020204" pitchFamily="34" charset="0"/>
              </a:rPr>
              <a:t>A total of fifty-five responses were obtained</a:t>
            </a:r>
            <a:r>
              <a:rPr lang="en-GB" sz="1600">
                <a:latin typeface="Arial" panose="020B0604020202020204" pitchFamily="34" charset="0"/>
                <a:ea typeface="+mn-lt"/>
                <a:cs typeface="Arial" panose="020B0604020202020204" pitchFamily="34" charset="0"/>
              </a:rPr>
              <a:t>. F</a:t>
            </a:r>
            <a:r>
              <a:rPr lang="en-GB" sz="1600">
                <a:latin typeface="Arial" panose="020B0604020202020204" pitchFamily="34" charset="0"/>
                <a:cs typeface="Arial" panose="020B0604020202020204" pitchFamily="34" charset="0"/>
              </a:rPr>
              <a:t>ifty responses were submitted on behalf of a Town or Parish Council or Parish Meeting, and five responses provided views from individuals.</a:t>
            </a:r>
          </a:p>
          <a:p>
            <a:pPr marL="285750" indent="-285750">
              <a:buFont typeface="Arial"/>
              <a:buChar char="•"/>
            </a:pPr>
            <a:endParaRPr lang="en-GB"/>
          </a:p>
        </p:txBody>
      </p:sp>
    </p:spTree>
    <p:extLst>
      <p:ext uri="{BB962C8B-B14F-4D97-AF65-F5344CB8AC3E}">
        <p14:creationId xmlns:p14="http://schemas.microsoft.com/office/powerpoint/2010/main" val="37574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8EDAD-D40E-FD1A-1F25-61BBF42EA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43F78-544A-8711-F9BA-72A21DAEE13C}"/>
              </a:ext>
            </a:extLst>
          </p:cNvPr>
          <p:cNvSpPr>
            <a:spLocks noGrp="1"/>
          </p:cNvSpPr>
          <p:nvPr>
            <p:ph type="title"/>
          </p:nvPr>
        </p:nvSpPr>
        <p:spPr>
          <a:xfrm>
            <a:off x="324113" y="722426"/>
            <a:ext cx="10515600" cy="1325563"/>
          </a:xfrm>
        </p:spPr>
        <p:txBody>
          <a:bodyPr>
            <a:normAutofit/>
          </a:bodyPr>
          <a:lstStyle/>
          <a:p>
            <a:r>
              <a:rPr lang="en-GB" sz="2400" b="1">
                <a:latin typeface="Arial"/>
                <a:cs typeface="Arial"/>
              </a:rPr>
              <a:t>Survey results - Perceived understanding of LGR and Devolution</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C75DCC25-0D03-75F7-4535-A503241C2A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6B4DDA3B-911B-7047-E1BF-9137E88557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989876A-6FAF-CB2B-277B-AC19BDA2A4F0}"/>
              </a:ext>
            </a:extLst>
          </p:cNvPr>
          <p:cNvSpPr txBox="1"/>
          <p:nvPr/>
        </p:nvSpPr>
        <p:spPr>
          <a:xfrm>
            <a:off x="665006" y="1715197"/>
            <a:ext cx="51707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solidFill>
                  <a:srgbClr val="323130"/>
                </a:solidFill>
                <a:latin typeface="Calibri"/>
                <a:ea typeface="Calibri"/>
                <a:cs typeface="Calibri"/>
              </a:rPr>
              <a:t>Figure 1: Percentage responses to “How well informed do you feel </a:t>
            </a:r>
            <a:endParaRPr lang="en-US">
              <a:solidFill>
                <a:srgbClr val="000000"/>
              </a:solidFill>
              <a:latin typeface="Aptos" panose="02110004020202020204"/>
              <a:ea typeface="Calibri"/>
              <a:cs typeface="Calibri"/>
            </a:endParaRPr>
          </a:p>
          <a:p>
            <a:r>
              <a:rPr lang="en-GB" sz="1200" b="1">
                <a:solidFill>
                  <a:srgbClr val="323130"/>
                </a:solidFill>
                <a:latin typeface="Calibri"/>
                <a:ea typeface="Calibri"/>
                <a:cs typeface="Calibri"/>
              </a:rPr>
              <a:t>about matters relating to Local Government Reorganisation?</a:t>
            </a:r>
            <a:endParaRPr lang="en-US"/>
          </a:p>
        </p:txBody>
      </p:sp>
      <p:pic>
        <p:nvPicPr>
          <p:cNvPr id="6" name="Picture 5" descr="Chart 1, Chart element">
            <a:extLst>
              <a:ext uri="{FF2B5EF4-FFF2-40B4-BE49-F238E27FC236}">
                <a16:creationId xmlns:a16="http://schemas.microsoft.com/office/drawing/2014/main" id="{36A57EE5-DF8E-773D-BB17-F33E9A220845}"/>
              </a:ext>
            </a:extLst>
          </p:cNvPr>
          <p:cNvPicPr>
            <a:picLocks noChangeAspect="1"/>
          </p:cNvPicPr>
          <p:nvPr/>
        </p:nvPicPr>
        <p:blipFill>
          <a:blip r:embed="rId5"/>
          <a:srcRect l="-734" t="-100" r="598" b="-335"/>
          <a:stretch>
            <a:fillRect/>
          </a:stretch>
        </p:blipFill>
        <p:spPr>
          <a:xfrm>
            <a:off x="560249" y="2260547"/>
            <a:ext cx="5281154" cy="1678911"/>
          </a:xfrm>
          <a:prstGeom prst="rect">
            <a:avLst/>
          </a:prstGeom>
        </p:spPr>
      </p:pic>
      <p:sp>
        <p:nvSpPr>
          <p:cNvPr id="8" name="TextBox 7">
            <a:extLst>
              <a:ext uri="{FF2B5EF4-FFF2-40B4-BE49-F238E27FC236}">
                <a16:creationId xmlns:a16="http://schemas.microsoft.com/office/drawing/2014/main" id="{39CC8429-C4EE-71A4-660D-0C9A38E6BA0B}"/>
              </a:ext>
            </a:extLst>
          </p:cNvPr>
          <p:cNvSpPr txBox="1"/>
          <p:nvPr/>
        </p:nvSpPr>
        <p:spPr>
          <a:xfrm>
            <a:off x="561032" y="4189604"/>
            <a:ext cx="1084035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solidFill>
                  <a:srgbClr val="323130"/>
                </a:solidFill>
                <a:latin typeface="Calibri"/>
                <a:ea typeface="Calibri"/>
                <a:cs typeface="Calibri"/>
              </a:rPr>
              <a:t>Figure 2: Percentage responses to “How well informed do you feel </a:t>
            </a:r>
            <a:endParaRPr lang="en-GB" sz="1200">
              <a:solidFill>
                <a:srgbClr val="323130"/>
              </a:solidFill>
              <a:latin typeface="Calibri"/>
              <a:ea typeface="Calibri"/>
              <a:cs typeface="Calibri"/>
            </a:endParaRPr>
          </a:p>
          <a:p>
            <a:r>
              <a:rPr lang="en-GB" sz="1200" b="1">
                <a:solidFill>
                  <a:srgbClr val="323130"/>
                </a:solidFill>
                <a:latin typeface="Calibri"/>
                <a:ea typeface="Calibri"/>
                <a:cs typeface="Calibri"/>
              </a:rPr>
              <a:t>about matters relating to Devolution?”</a:t>
            </a:r>
            <a:endParaRPr lang="en-GB" sz="1200">
              <a:solidFill>
                <a:srgbClr val="323130"/>
              </a:solidFill>
              <a:latin typeface="Calibri"/>
              <a:ea typeface="Calibri"/>
              <a:cs typeface="Calibri"/>
            </a:endParaRPr>
          </a:p>
        </p:txBody>
      </p:sp>
      <p:pic>
        <p:nvPicPr>
          <p:cNvPr id="9" name="Picture 8" descr="Chart 1, Chart element">
            <a:extLst>
              <a:ext uri="{FF2B5EF4-FFF2-40B4-BE49-F238E27FC236}">
                <a16:creationId xmlns:a16="http://schemas.microsoft.com/office/drawing/2014/main" id="{C160C6CC-7558-5F42-45B1-BA255734A80C}"/>
              </a:ext>
            </a:extLst>
          </p:cNvPr>
          <p:cNvPicPr>
            <a:picLocks noChangeAspect="1"/>
          </p:cNvPicPr>
          <p:nvPr/>
        </p:nvPicPr>
        <p:blipFill>
          <a:blip r:embed="rId6"/>
          <a:stretch>
            <a:fillRect/>
          </a:stretch>
        </p:blipFill>
        <p:spPr>
          <a:xfrm>
            <a:off x="559254" y="4655247"/>
            <a:ext cx="5431065" cy="1730829"/>
          </a:xfrm>
          <a:prstGeom prst="rect">
            <a:avLst/>
          </a:prstGeom>
        </p:spPr>
      </p:pic>
      <p:pic>
        <p:nvPicPr>
          <p:cNvPr id="10" name="Picture 9" descr="Chart 1, Chart element">
            <a:extLst>
              <a:ext uri="{FF2B5EF4-FFF2-40B4-BE49-F238E27FC236}">
                <a16:creationId xmlns:a16="http://schemas.microsoft.com/office/drawing/2014/main" id="{E7C00682-C3E8-FA71-4BE2-D48778ACEA09}"/>
              </a:ext>
            </a:extLst>
          </p:cNvPr>
          <p:cNvPicPr>
            <a:picLocks noChangeAspect="1"/>
          </p:cNvPicPr>
          <p:nvPr/>
        </p:nvPicPr>
        <p:blipFill>
          <a:blip r:embed="rId7"/>
          <a:stretch>
            <a:fillRect/>
          </a:stretch>
        </p:blipFill>
        <p:spPr>
          <a:xfrm>
            <a:off x="7227659" y="2864759"/>
            <a:ext cx="4576535" cy="2153557"/>
          </a:xfrm>
          <a:prstGeom prst="rect">
            <a:avLst/>
          </a:prstGeom>
        </p:spPr>
      </p:pic>
      <p:sp>
        <p:nvSpPr>
          <p:cNvPr id="11" name="TextBox 10">
            <a:extLst>
              <a:ext uri="{FF2B5EF4-FFF2-40B4-BE49-F238E27FC236}">
                <a16:creationId xmlns:a16="http://schemas.microsoft.com/office/drawing/2014/main" id="{4E053D25-6F73-2002-3FDB-D44D4D80675E}"/>
              </a:ext>
            </a:extLst>
          </p:cNvPr>
          <p:cNvSpPr txBox="1"/>
          <p:nvPr/>
        </p:nvSpPr>
        <p:spPr>
          <a:xfrm>
            <a:off x="7456714" y="1859642"/>
            <a:ext cx="411842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200" b="1">
                <a:solidFill>
                  <a:srgbClr val="323130"/>
                </a:solidFill>
                <a:latin typeface="Calibri"/>
                <a:ea typeface="Calibri"/>
                <a:cs typeface="Calibri"/>
              </a:rPr>
              <a:t>Figure 3: Number of responses to “Which sources of information have informed your understanding regarding Local Government Reorganisation and Devolution?</a:t>
            </a:r>
            <a:endParaRPr lang="en-US"/>
          </a:p>
        </p:txBody>
      </p:sp>
    </p:spTree>
    <p:extLst>
      <p:ext uri="{BB962C8B-B14F-4D97-AF65-F5344CB8AC3E}">
        <p14:creationId xmlns:p14="http://schemas.microsoft.com/office/powerpoint/2010/main" val="78925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78C2A-AB5E-1A86-374D-8ECA97E59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677B1-2606-4A89-03D7-14C108B4133C}"/>
              </a:ext>
            </a:extLst>
          </p:cNvPr>
          <p:cNvSpPr>
            <a:spLocks noGrp="1"/>
          </p:cNvSpPr>
          <p:nvPr>
            <p:ph type="title"/>
          </p:nvPr>
        </p:nvSpPr>
        <p:spPr>
          <a:xfrm>
            <a:off x="324113" y="722426"/>
            <a:ext cx="10515600" cy="1325563"/>
          </a:xfrm>
        </p:spPr>
        <p:txBody>
          <a:bodyPr>
            <a:normAutofit/>
          </a:bodyPr>
          <a:lstStyle/>
          <a:p>
            <a:r>
              <a:rPr lang="en-GB" sz="2400" b="1">
                <a:latin typeface="Arial"/>
                <a:cs typeface="Arial"/>
              </a:rPr>
              <a:t>Survey results - Local Governance Structures</a:t>
            </a:r>
            <a:endParaRPr lang="en-US" sz="2400" b="1">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CD2834A-270B-AC5E-1E92-862712FA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7BE19650-847F-9935-882F-0DE5CD6F41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hart 1, Chart element">
            <a:extLst>
              <a:ext uri="{FF2B5EF4-FFF2-40B4-BE49-F238E27FC236}">
                <a16:creationId xmlns:a16="http://schemas.microsoft.com/office/drawing/2014/main" id="{9227B253-A619-B052-79AD-53BFFAF4B754}"/>
              </a:ext>
            </a:extLst>
          </p:cNvPr>
          <p:cNvPicPr>
            <a:picLocks noChangeAspect="1"/>
          </p:cNvPicPr>
          <p:nvPr/>
        </p:nvPicPr>
        <p:blipFill>
          <a:blip r:embed="rId5"/>
          <a:stretch>
            <a:fillRect/>
          </a:stretch>
        </p:blipFill>
        <p:spPr>
          <a:xfrm>
            <a:off x="322332" y="2425263"/>
            <a:ext cx="5158260" cy="1781385"/>
          </a:xfrm>
          <a:prstGeom prst="rect">
            <a:avLst/>
          </a:prstGeom>
        </p:spPr>
      </p:pic>
      <p:sp>
        <p:nvSpPr>
          <p:cNvPr id="5" name="TextBox 4">
            <a:extLst>
              <a:ext uri="{FF2B5EF4-FFF2-40B4-BE49-F238E27FC236}">
                <a16:creationId xmlns:a16="http://schemas.microsoft.com/office/drawing/2014/main" id="{E6C8C51E-E03B-3A1D-7CC7-F300CAF7C9E5}"/>
              </a:ext>
            </a:extLst>
          </p:cNvPr>
          <p:cNvSpPr txBox="1"/>
          <p:nvPr/>
        </p:nvSpPr>
        <p:spPr>
          <a:xfrm>
            <a:off x="397048" y="1886159"/>
            <a:ext cx="530678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solidFill>
                  <a:srgbClr val="323130"/>
                </a:solidFill>
                <a:latin typeface="Calibri"/>
                <a:ea typeface="Calibri"/>
                <a:cs typeface="Calibri"/>
              </a:rPr>
              <a:t>Figure 5: A consideration of (re)introducing Area Committees with delegated powers, and possibly budgets</a:t>
            </a:r>
          </a:p>
        </p:txBody>
      </p:sp>
      <p:sp>
        <p:nvSpPr>
          <p:cNvPr id="6" name="TextBox 5">
            <a:extLst>
              <a:ext uri="{FF2B5EF4-FFF2-40B4-BE49-F238E27FC236}">
                <a16:creationId xmlns:a16="http://schemas.microsoft.com/office/drawing/2014/main" id="{468ED344-2CD8-D956-EF9B-BEE4F6F67FCF}"/>
              </a:ext>
            </a:extLst>
          </p:cNvPr>
          <p:cNvSpPr txBox="1"/>
          <p:nvPr/>
        </p:nvSpPr>
        <p:spPr>
          <a:xfrm>
            <a:off x="397747" y="4451978"/>
            <a:ext cx="485321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latin typeface="Arial" panose="020B0604020202020204" pitchFamily="34" charset="0"/>
                <a:ea typeface="Calibri"/>
                <a:cs typeface="Arial" panose="020B0604020202020204" pitchFamily="34" charset="0"/>
              </a:rPr>
              <a:t>Figure 5 shows that half of respondents, 49.1% (n=27) strongly support or support the re-introduction of Area Committees, 45.5% (n=25) would neither support nor oppose and 5.4% (n=3) would strongly oppose or oppose. </a:t>
            </a:r>
          </a:p>
        </p:txBody>
      </p:sp>
      <p:pic>
        <p:nvPicPr>
          <p:cNvPr id="8" name="Picture 7" descr="Chart 1, Chart element">
            <a:extLst>
              <a:ext uri="{FF2B5EF4-FFF2-40B4-BE49-F238E27FC236}">
                <a16:creationId xmlns:a16="http://schemas.microsoft.com/office/drawing/2014/main" id="{CD87BCC8-04F4-6CF7-DC1C-295CEA7FDD4E}"/>
              </a:ext>
            </a:extLst>
          </p:cNvPr>
          <p:cNvPicPr>
            <a:picLocks noChangeAspect="1"/>
          </p:cNvPicPr>
          <p:nvPr/>
        </p:nvPicPr>
        <p:blipFill>
          <a:blip r:embed="rId6"/>
          <a:stretch>
            <a:fillRect/>
          </a:stretch>
        </p:blipFill>
        <p:spPr>
          <a:xfrm>
            <a:off x="5923766" y="2422646"/>
            <a:ext cx="5686843" cy="1769870"/>
          </a:xfrm>
          <a:prstGeom prst="rect">
            <a:avLst/>
          </a:prstGeom>
        </p:spPr>
      </p:pic>
      <p:sp>
        <p:nvSpPr>
          <p:cNvPr id="9" name="TextBox 8">
            <a:extLst>
              <a:ext uri="{FF2B5EF4-FFF2-40B4-BE49-F238E27FC236}">
                <a16:creationId xmlns:a16="http://schemas.microsoft.com/office/drawing/2014/main" id="{F3DEC770-2287-8E95-831C-276B02513CB5}"/>
              </a:ext>
            </a:extLst>
          </p:cNvPr>
          <p:cNvSpPr txBox="1"/>
          <p:nvPr/>
        </p:nvSpPr>
        <p:spPr>
          <a:xfrm>
            <a:off x="5925037" y="1819868"/>
            <a:ext cx="517978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solidFill>
                  <a:srgbClr val="323130"/>
                </a:solidFill>
                <a:latin typeface="Calibri"/>
                <a:ea typeface="Calibri"/>
                <a:cs typeface="Calibri"/>
              </a:rPr>
              <a:t>Figure 6: Percentage of responses to “Would your Council/Meeting support the introduction of local Community Boards or Networks”</a:t>
            </a:r>
            <a:endParaRPr lang="en-GB" sz="1200">
              <a:solidFill>
                <a:srgbClr val="323130"/>
              </a:solidFill>
              <a:latin typeface="Calibri"/>
              <a:ea typeface="Calibri"/>
              <a:cs typeface="Calibri"/>
            </a:endParaRPr>
          </a:p>
        </p:txBody>
      </p:sp>
      <p:sp>
        <p:nvSpPr>
          <p:cNvPr id="11" name="TextBox 10">
            <a:extLst>
              <a:ext uri="{FF2B5EF4-FFF2-40B4-BE49-F238E27FC236}">
                <a16:creationId xmlns:a16="http://schemas.microsoft.com/office/drawing/2014/main" id="{38674F02-15BF-7A27-6F3A-8201F1C16F85}"/>
              </a:ext>
            </a:extLst>
          </p:cNvPr>
          <p:cNvSpPr txBox="1"/>
          <p:nvPr/>
        </p:nvSpPr>
        <p:spPr>
          <a:xfrm>
            <a:off x="6088322" y="4437417"/>
            <a:ext cx="4853214"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latin typeface="Arial" panose="020B0604020202020204" pitchFamily="34" charset="0"/>
                <a:ea typeface="Calibri"/>
                <a:cs typeface="Arial" panose="020B0604020202020204" pitchFamily="34" charset="0"/>
              </a:rPr>
              <a:t>Respondents were asked if they would support the introduction of local community boards or networks. A total of 47.3% (n=26) would strongly support or support local community boards or networks, 45.5% (n=25) would neither support nor oppose and 7.2% (n=4) would strongly oppose or oppose.</a:t>
            </a: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982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854D5-D6A0-6568-6928-76E4CF426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487A0D-A150-2883-296D-C36D9C9AC21C}"/>
              </a:ext>
            </a:extLst>
          </p:cNvPr>
          <p:cNvSpPr>
            <a:spLocks noGrp="1"/>
          </p:cNvSpPr>
          <p:nvPr>
            <p:ph type="title"/>
          </p:nvPr>
        </p:nvSpPr>
        <p:spPr>
          <a:xfrm>
            <a:off x="213277" y="540657"/>
            <a:ext cx="11692396" cy="1325563"/>
          </a:xfrm>
        </p:spPr>
        <p:txBody>
          <a:bodyPr>
            <a:normAutofit/>
          </a:bodyPr>
          <a:lstStyle/>
          <a:p>
            <a:r>
              <a:rPr lang="en-GB" sz="1800" b="1">
                <a:latin typeface="Arial"/>
                <a:cs typeface="Arial"/>
              </a:rPr>
              <a:t>Survey results - Perceived opportunities and challenges associated with LGR and the potential devolution of services</a:t>
            </a:r>
          </a:p>
        </p:txBody>
      </p:sp>
      <p:pic>
        <p:nvPicPr>
          <p:cNvPr id="7" name="Picture 6">
            <a:extLst>
              <a:ext uri="{FF2B5EF4-FFF2-40B4-BE49-F238E27FC236}">
                <a16:creationId xmlns:a16="http://schemas.microsoft.com/office/drawing/2014/main" id="{DB93152D-DEF6-46F0-162F-EFF7FC9BDB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86994"/>
            <a:ext cx="12191999" cy="484686"/>
          </a:xfrm>
          <a:prstGeom prst="rect">
            <a:avLst/>
          </a:prstGeom>
        </p:spPr>
      </p:pic>
      <p:pic>
        <p:nvPicPr>
          <p:cNvPr id="3" name="Picture 2">
            <a:extLst>
              <a:ext uri="{FF2B5EF4-FFF2-40B4-BE49-F238E27FC236}">
                <a16:creationId xmlns:a16="http://schemas.microsoft.com/office/drawing/2014/main" id="{39B61A09-C867-F750-790B-57E3A31EDD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2"/>
            <a:ext cx="12192000" cy="84455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C95C9CDB-8437-D637-674B-6E793210F6E6}"/>
              </a:ext>
            </a:extLst>
          </p:cNvPr>
          <p:cNvSpPr txBox="1"/>
          <p:nvPr/>
        </p:nvSpPr>
        <p:spPr>
          <a:xfrm>
            <a:off x="2484582" y="3244059"/>
            <a:ext cx="517236" cy="369332"/>
          </a:xfrm>
          <a:prstGeom prst="rect">
            <a:avLst/>
          </a:prstGeom>
          <a:noFill/>
        </p:spPr>
        <p:txBody>
          <a:bodyPr wrap="square" rtlCol="0">
            <a:spAutoFit/>
          </a:bodyPr>
          <a:lstStyle/>
          <a:p>
            <a:r>
              <a:rPr lang="en-GB">
                <a:solidFill>
                  <a:schemeClr val="bg1"/>
                </a:solidFill>
              </a:rPr>
              <a:t>12</a:t>
            </a:r>
          </a:p>
        </p:txBody>
      </p:sp>
      <p:sp>
        <p:nvSpPr>
          <p:cNvPr id="11" name="TextBox 10">
            <a:extLst>
              <a:ext uri="{FF2B5EF4-FFF2-40B4-BE49-F238E27FC236}">
                <a16:creationId xmlns:a16="http://schemas.microsoft.com/office/drawing/2014/main" id="{9A81A1BA-4BE5-33CD-F6C1-E5F4D20EBEC8}"/>
              </a:ext>
            </a:extLst>
          </p:cNvPr>
          <p:cNvSpPr txBox="1"/>
          <p:nvPr/>
        </p:nvSpPr>
        <p:spPr>
          <a:xfrm>
            <a:off x="1673779" y="2640703"/>
            <a:ext cx="517236" cy="369332"/>
          </a:xfrm>
          <a:prstGeom prst="rect">
            <a:avLst/>
          </a:prstGeom>
          <a:noFill/>
        </p:spPr>
        <p:txBody>
          <a:bodyPr wrap="square" rtlCol="0">
            <a:spAutoFit/>
          </a:bodyPr>
          <a:lstStyle/>
          <a:p>
            <a:r>
              <a:rPr lang="en-GB">
                <a:solidFill>
                  <a:schemeClr val="bg1"/>
                </a:solidFill>
              </a:rPr>
              <a:t>3</a:t>
            </a:r>
          </a:p>
        </p:txBody>
      </p:sp>
      <p:sp>
        <p:nvSpPr>
          <p:cNvPr id="12" name="TextBox 11">
            <a:extLst>
              <a:ext uri="{FF2B5EF4-FFF2-40B4-BE49-F238E27FC236}">
                <a16:creationId xmlns:a16="http://schemas.microsoft.com/office/drawing/2014/main" id="{C3A407A3-EC9C-C58F-AB10-E8EF431776EC}"/>
              </a:ext>
            </a:extLst>
          </p:cNvPr>
          <p:cNvSpPr txBox="1"/>
          <p:nvPr/>
        </p:nvSpPr>
        <p:spPr>
          <a:xfrm>
            <a:off x="1168088" y="3121006"/>
            <a:ext cx="517236" cy="369332"/>
          </a:xfrm>
          <a:prstGeom prst="rect">
            <a:avLst/>
          </a:prstGeom>
          <a:noFill/>
        </p:spPr>
        <p:txBody>
          <a:bodyPr wrap="square" rtlCol="0">
            <a:spAutoFit/>
          </a:bodyPr>
          <a:lstStyle/>
          <a:p>
            <a:r>
              <a:rPr lang="en-GB">
                <a:solidFill>
                  <a:schemeClr val="bg1"/>
                </a:solidFill>
              </a:rPr>
              <a:t>6</a:t>
            </a:r>
          </a:p>
        </p:txBody>
      </p:sp>
      <p:sp>
        <p:nvSpPr>
          <p:cNvPr id="13" name="TextBox 12">
            <a:extLst>
              <a:ext uri="{FF2B5EF4-FFF2-40B4-BE49-F238E27FC236}">
                <a16:creationId xmlns:a16="http://schemas.microsoft.com/office/drawing/2014/main" id="{38D27CB2-6495-E930-B736-C41AD9BAF5CB}"/>
              </a:ext>
            </a:extLst>
          </p:cNvPr>
          <p:cNvSpPr txBox="1"/>
          <p:nvPr/>
        </p:nvSpPr>
        <p:spPr>
          <a:xfrm>
            <a:off x="909470" y="3853932"/>
            <a:ext cx="517236" cy="369332"/>
          </a:xfrm>
          <a:prstGeom prst="rect">
            <a:avLst/>
          </a:prstGeom>
          <a:noFill/>
        </p:spPr>
        <p:txBody>
          <a:bodyPr wrap="square" rtlCol="0">
            <a:spAutoFit/>
          </a:bodyPr>
          <a:lstStyle/>
          <a:p>
            <a:r>
              <a:rPr lang="en-GB">
                <a:solidFill>
                  <a:schemeClr val="bg1"/>
                </a:solidFill>
              </a:rPr>
              <a:t>6</a:t>
            </a:r>
          </a:p>
        </p:txBody>
      </p:sp>
      <p:sp>
        <p:nvSpPr>
          <p:cNvPr id="14" name="TextBox 13">
            <a:extLst>
              <a:ext uri="{FF2B5EF4-FFF2-40B4-BE49-F238E27FC236}">
                <a16:creationId xmlns:a16="http://schemas.microsoft.com/office/drawing/2014/main" id="{345EBFFB-CFA9-A293-C739-1A5F01062CB7}"/>
              </a:ext>
            </a:extLst>
          </p:cNvPr>
          <p:cNvSpPr txBox="1"/>
          <p:nvPr/>
        </p:nvSpPr>
        <p:spPr>
          <a:xfrm>
            <a:off x="1562045" y="4449487"/>
            <a:ext cx="517236" cy="369332"/>
          </a:xfrm>
          <a:prstGeom prst="rect">
            <a:avLst/>
          </a:prstGeom>
          <a:noFill/>
        </p:spPr>
        <p:txBody>
          <a:bodyPr wrap="square" rtlCol="0">
            <a:spAutoFit/>
          </a:bodyPr>
          <a:lstStyle/>
          <a:p>
            <a:r>
              <a:rPr lang="en-GB">
                <a:solidFill>
                  <a:schemeClr val="bg1"/>
                </a:solidFill>
              </a:rPr>
              <a:t>8</a:t>
            </a:r>
          </a:p>
        </p:txBody>
      </p:sp>
      <p:sp>
        <p:nvSpPr>
          <p:cNvPr id="15" name="TextBox 14">
            <a:extLst>
              <a:ext uri="{FF2B5EF4-FFF2-40B4-BE49-F238E27FC236}">
                <a16:creationId xmlns:a16="http://schemas.microsoft.com/office/drawing/2014/main" id="{56C27E3D-E4AB-9513-2888-552EAE2686D5}"/>
              </a:ext>
            </a:extLst>
          </p:cNvPr>
          <p:cNvSpPr txBox="1"/>
          <p:nvPr/>
        </p:nvSpPr>
        <p:spPr>
          <a:xfrm>
            <a:off x="2484582" y="4253323"/>
            <a:ext cx="517236" cy="369332"/>
          </a:xfrm>
          <a:prstGeom prst="rect">
            <a:avLst/>
          </a:prstGeom>
          <a:noFill/>
        </p:spPr>
        <p:txBody>
          <a:bodyPr wrap="square" rtlCol="0">
            <a:spAutoFit/>
          </a:bodyPr>
          <a:lstStyle/>
          <a:p>
            <a:r>
              <a:rPr lang="en-GB">
                <a:solidFill>
                  <a:schemeClr val="bg1"/>
                </a:solidFill>
              </a:rPr>
              <a:t>9</a:t>
            </a:r>
          </a:p>
        </p:txBody>
      </p:sp>
      <p:pic>
        <p:nvPicPr>
          <p:cNvPr id="5" name="Picture 4" descr="A graph of different colored bars&#10;&#10;AI-generated content may be incorrect.">
            <a:extLst>
              <a:ext uri="{FF2B5EF4-FFF2-40B4-BE49-F238E27FC236}">
                <a16:creationId xmlns:a16="http://schemas.microsoft.com/office/drawing/2014/main" id="{4F703FAF-1A9A-3ADE-7510-66E614238B33}"/>
              </a:ext>
            </a:extLst>
          </p:cNvPr>
          <p:cNvPicPr>
            <a:picLocks noChangeAspect="1"/>
          </p:cNvPicPr>
          <p:nvPr/>
        </p:nvPicPr>
        <p:blipFill>
          <a:blip r:embed="rId5"/>
          <a:srcRect r="1111" b="-257"/>
          <a:stretch>
            <a:fillRect/>
          </a:stretch>
        </p:blipFill>
        <p:spPr>
          <a:xfrm>
            <a:off x="435738" y="2184598"/>
            <a:ext cx="5060481" cy="3655918"/>
          </a:xfrm>
          <a:prstGeom prst="rect">
            <a:avLst/>
          </a:prstGeom>
        </p:spPr>
      </p:pic>
      <p:pic>
        <p:nvPicPr>
          <p:cNvPr id="8" name="Picture 7" descr="A graph of different colored bars&#10;&#10;AI-generated content may be incorrect.">
            <a:extLst>
              <a:ext uri="{FF2B5EF4-FFF2-40B4-BE49-F238E27FC236}">
                <a16:creationId xmlns:a16="http://schemas.microsoft.com/office/drawing/2014/main" id="{A85E6543-FF4C-2E3B-F7AA-74F4A42EEE1C}"/>
              </a:ext>
            </a:extLst>
          </p:cNvPr>
          <p:cNvPicPr>
            <a:picLocks noChangeAspect="1"/>
          </p:cNvPicPr>
          <p:nvPr/>
        </p:nvPicPr>
        <p:blipFill>
          <a:blip r:embed="rId6"/>
          <a:srcRect l="-443" t="2360" r="-125" b="-215"/>
          <a:stretch>
            <a:fillRect/>
          </a:stretch>
        </p:blipFill>
        <p:spPr>
          <a:xfrm>
            <a:off x="5779403" y="2222459"/>
            <a:ext cx="6273380" cy="4061728"/>
          </a:xfrm>
          <a:prstGeom prst="rect">
            <a:avLst/>
          </a:prstGeom>
        </p:spPr>
      </p:pic>
    </p:spTree>
    <p:extLst>
      <p:ext uri="{BB962C8B-B14F-4D97-AF65-F5344CB8AC3E}">
        <p14:creationId xmlns:p14="http://schemas.microsoft.com/office/powerpoint/2010/main" val="3774480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8</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Local Government Reorganisation and Devolution ​ Town and Parish Council and Parish Meeting Working Group meeting​ (3) ​ 20 October 2025</vt:lpstr>
      <vt:lpstr>PowerPoint Presentation</vt:lpstr>
      <vt:lpstr>PowerPoint Presentation</vt:lpstr>
      <vt:lpstr>PowerPoint Presentation</vt:lpstr>
      <vt:lpstr>WCC Full Council meeting 14 October 2025</vt:lpstr>
      <vt:lpstr>Town and Parish Council Survey</vt:lpstr>
      <vt:lpstr>Survey results - Perceived understanding of LGR and Devolution</vt:lpstr>
      <vt:lpstr>Survey results - Local Governance Structures</vt:lpstr>
      <vt:lpstr>Survey results - Perceived opportunities and challenges associated with LGR and the potential devolution of services</vt:lpstr>
      <vt:lpstr>Local devolution</vt:lpstr>
      <vt:lpstr>Local devolution</vt:lpstr>
      <vt:lpstr>Local devolution</vt:lpstr>
      <vt:lpstr>Discussion</vt:lpstr>
      <vt:lpstr>Next steps</vt:lpstr>
    </vt:vector>
  </TitlesOfParts>
  <Company>Warwickshire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Dominika Stockham</dc:creator>
  <cp:revision>2</cp:revision>
  <dcterms:created xsi:type="dcterms:W3CDTF">2025-06-25T13:10:47Z</dcterms:created>
  <dcterms:modified xsi:type="dcterms:W3CDTF">2025-10-27T15:30:24Z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6273429-ee1e-4f26-bb4f-6ffaf4c128e1_Enabled">
    <vt:lpwstr>true</vt:lpwstr>
  </property>
  <property fmtid="{D5CDD505-2E9C-101B-9397-08002B2CF9AE}" pid="3" name="MSIP_Label_06273429-ee1e-4f26-bb4f-6ffaf4c128e1_SetDate">
    <vt:lpwstr>2025-06-25T13:10:58Z</vt:lpwstr>
  </property>
  <property fmtid="{D5CDD505-2E9C-101B-9397-08002B2CF9AE}" pid="4" name="MSIP_Label_06273429-ee1e-4f26-bb4f-6ffaf4c128e1_Method">
    <vt:lpwstr>Privileged</vt:lpwstr>
  </property>
  <property fmtid="{D5CDD505-2E9C-101B-9397-08002B2CF9AE}" pid="5" name="MSIP_Label_06273429-ee1e-4f26-bb4f-6ffaf4c128e1_Name">
    <vt:lpwstr>Official</vt:lpwstr>
  </property>
  <property fmtid="{D5CDD505-2E9C-101B-9397-08002B2CF9AE}" pid="6" name="MSIP_Label_06273429-ee1e-4f26-bb4f-6ffaf4c128e1_SiteId">
    <vt:lpwstr>88b0aa06-5927-4bbb-a893-89cc2713ac82</vt:lpwstr>
  </property>
  <property fmtid="{D5CDD505-2E9C-101B-9397-08002B2CF9AE}" pid="7" name="MSIP_Label_06273429-ee1e-4f26-bb4f-6ffaf4c128e1_ActionId">
    <vt:lpwstr>0921fe72-4cf8-4277-863a-2722d081e854</vt:lpwstr>
  </property>
  <property fmtid="{D5CDD505-2E9C-101B-9397-08002B2CF9AE}" pid="8" name="MSIP_Label_06273429-ee1e-4f26-bb4f-6ffaf4c128e1_ContentBits">
    <vt:lpwstr>3</vt:lpwstr>
  </property>
  <property fmtid="{D5CDD505-2E9C-101B-9397-08002B2CF9AE}" pid="9" name="ClassificationContentMarkingFooterLocations">
    <vt:lpwstr>Office Theme:8</vt:lpwstr>
  </property>
  <property fmtid="{D5CDD505-2E9C-101B-9397-08002B2CF9AE}" pid="10" name="ClassificationContentMarkingFooterText">
    <vt:lpwstr>OFFICIAL </vt:lpwstr>
  </property>
</Properties>
</file>